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x="18288000" cy="10287000"/>
  <p:notesSz cx="6858000" cy="9144000"/>
  <p:embeddedFontLst>
    <p:embeddedFont>
      <p:font typeface="Stella" charset="1" panose="00000000000000000000"/>
      <p:regular r:id="rId14"/>
    </p:embeddedFont>
    <p:embeddedFont>
      <p:font typeface="TT Commons Pro Bold" charset="1" panose="020B0103030102020204"/>
      <p:regular r:id="rId15"/>
    </p:embeddedFont>
    <p:embeddedFont>
      <p:font typeface="TT Commons Pro" charset="1" panose="020B0103030102020204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png" Type="http://schemas.openxmlformats.org/officeDocument/2006/relationships/image"/><Relationship Id="rId12" Target="../media/image11.png" Type="http://schemas.openxmlformats.org/officeDocument/2006/relationships/image"/><Relationship Id="rId13" Target="../media/image12.png" Type="http://schemas.openxmlformats.org/officeDocument/2006/relationships/image"/><Relationship Id="rId14" Target="../media/image13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png" Type="http://schemas.openxmlformats.org/officeDocument/2006/relationships/image"/><Relationship Id="rId4" Target="../media/image16.svg" Type="http://schemas.openxmlformats.org/officeDocument/2006/relationships/image"/><Relationship Id="rId5" Target="../media/image9.png" Type="http://schemas.openxmlformats.org/officeDocument/2006/relationships/image"/><Relationship Id="rId6" Target="../media/image17.png" Type="http://schemas.openxmlformats.org/officeDocument/2006/relationships/image"/><Relationship Id="rId7" Target="../media/image18.png" Type="http://schemas.openxmlformats.org/officeDocument/2006/relationships/image"/><Relationship Id="rId8" Target="../media/image19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0.png" Type="http://schemas.openxmlformats.org/officeDocument/2006/relationships/image"/><Relationship Id="rId4" Target="../media/image21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22.png" Type="http://schemas.openxmlformats.org/officeDocument/2006/relationships/image"/><Relationship Id="rId4" Target="../media/image1.png" Type="http://schemas.openxmlformats.org/officeDocument/2006/relationships/image"/><Relationship Id="rId5" Target="../media/image19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9.png" Type="http://schemas.openxmlformats.org/officeDocument/2006/relationships/image"/><Relationship Id="rId6" Target="../media/image23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Relationship Id="rId6" Target="../media/image9.png" Type="http://schemas.openxmlformats.org/officeDocument/2006/relationships/image"/><Relationship Id="rId7" Target="../media/image24.png" Type="http://schemas.openxmlformats.org/officeDocument/2006/relationships/image"/><Relationship Id="rId8" Target="../media/image1.png" Type="http://schemas.openxmlformats.org/officeDocument/2006/relationships/image"/><Relationship Id="rId9" Target="../media/image19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5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1.png" Type="http://schemas.openxmlformats.org/officeDocument/2006/relationships/image"/><Relationship Id="rId12" Target="../media/image13.png" Type="http://schemas.openxmlformats.org/officeDocument/2006/relationships/image"/><Relationship Id="rId13" Target="../media/image26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6050D">
                <a:alpha val="100000"/>
              </a:srgbClr>
            </a:gs>
            <a:gs pos="33333">
              <a:srgbClr val="090F4D">
                <a:alpha val="100000"/>
              </a:srgbClr>
            </a:gs>
            <a:gs pos="66667">
              <a:srgbClr val="333FBB">
                <a:alpha val="100000"/>
              </a:srgbClr>
            </a:gs>
            <a:gs pos="100000">
              <a:srgbClr val="0068EB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10818751" y="-2832102"/>
            <a:ext cx="6973583" cy="6938715"/>
          </a:xfrm>
          <a:custGeom>
            <a:avLst/>
            <a:gdLst/>
            <a:ahLst/>
            <a:cxnLst/>
            <a:rect r="r" b="b" t="t" l="l"/>
            <a:pathLst>
              <a:path h="6938715" w="6973583">
                <a:moveTo>
                  <a:pt x="0" y="6938715"/>
                </a:moveTo>
                <a:lnTo>
                  <a:pt x="6973583" y="6938715"/>
                </a:lnTo>
                <a:lnTo>
                  <a:pt x="6973583" y="0"/>
                </a:lnTo>
                <a:lnTo>
                  <a:pt x="0" y="0"/>
                </a:lnTo>
                <a:lnTo>
                  <a:pt x="0" y="693871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409188" y="3850963"/>
            <a:ext cx="1974012" cy="5144006"/>
          </a:xfrm>
          <a:custGeom>
            <a:avLst/>
            <a:gdLst/>
            <a:ahLst/>
            <a:cxnLst/>
            <a:rect r="r" b="b" t="t" l="l"/>
            <a:pathLst>
              <a:path h="5144006" w="1974012">
                <a:moveTo>
                  <a:pt x="0" y="0"/>
                </a:moveTo>
                <a:lnTo>
                  <a:pt x="1974012" y="0"/>
                </a:lnTo>
                <a:lnTo>
                  <a:pt x="1974012" y="5144007"/>
                </a:lnTo>
                <a:lnTo>
                  <a:pt x="0" y="51440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960060" y="5099440"/>
            <a:ext cx="14356254" cy="4314315"/>
          </a:xfrm>
          <a:custGeom>
            <a:avLst/>
            <a:gdLst/>
            <a:ahLst/>
            <a:cxnLst/>
            <a:rect r="r" b="b" t="t" l="l"/>
            <a:pathLst>
              <a:path h="4314315" w="14356254">
                <a:moveTo>
                  <a:pt x="0" y="0"/>
                </a:moveTo>
                <a:lnTo>
                  <a:pt x="14356254" y="0"/>
                </a:lnTo>
                <a:lnTo>
                  <a:pt x="14356254" y="4314314"/>
                </a:lnTo>
                <a:lnTo>
                  <a:pt x="0" y="431431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15214660" y="5099245"/>
            <a:ext cx="2844355" cy="4114800"/>
          </a:xfrm>
          <a:custGeom>
            <a:avLst/>
            <a:gdLst/>
            <a:ahLst/>
            <a:cxnLst/>
            <a:rect r="r" b="b" t="t" l="l"/>
            <a:pathLst>
              <a:path h="4114800" w="2844355">
                <a:moveTo>
                  <a:pt x="2844356" y="0"/>
                </a:moveTo>
                <a:lnTo>
                  <a:pt x="0" y="0"/>
                </a:lnTo>
                <a:lnTo>
                  <a:pt x="0" y="4114800"/>
                </a:lnTo>
                <a:lnTo>
                  <a:pt x="2844356" y="4114800"/>
                </a:lnTo>
                <a:lnTo>
                  <a:pt x="2844356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636838" y="2215961"/>
            <a:ext cx="2883389" cy="6366267"/>
          </a:xfrm>
          <a:custGeom>
            <a:avLst/>
            <a:gdLst/>
            <a:ahLst/>
            <a:cxnLst/>
            <a:rect r="r" b="b" t="t" l="l"/>
            <a:pathLst>
              <a:path h="6366267" w="2883389">
                <a:moveTo>
                  <a:pt x="0" y="0"/>
                </a:moveTo>
                <a:lnTo>
                  <a:pt x="2883389" y="0"/>
                </a:lnTo>
                <a:lnTo>
                  <a:pt x="2883389" y="6366267"/>
                </a:lnTo>
                <a:lnTo>
                  <a:pt x="0" y="636626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676271">
            <a:off x="-606360" y="6605149"/>
            <a:ext cx="19044639" cy="11990187"/>
          </a:xfrm>
          <a:custGeom>
            <a:avLst/>
            <a:gdLst/>
            <a:ahLst/>
            <a:cxnLst/>
            <a:rect r="r" b="b" t="t" l="l"/>
            <a:pathLst>
              <a:path h="11990187" w="19044639">
                <a:moveTo>
                  <a:pt x="0" y="0"/>
                </a:moveTo>
                <a:lnTo>
                  <a:pt x="19044639" y="0"/>
                </a:lnTo>
                <a:lnTo>
                  <a:pt x="19044639" y="11990187"/>
                </a:lnTo>
                <a:lnTo>
                  <a:pt x="0" y="1199018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206065" y="4234370"/>
            <a:ext cx="5392798" cy="8950703"/>
          </a:xfrm>
          <a:custGeom>
            <a:avLst/>
            <a:gdLst/>
            <a:ahLst/>
            <a:cxnLst/>
            <a:rect r="r" b="b" t="t" l="l"/>
            <a:pathLst>
              <a:path h="8950703" w="5392798">
                <a:moveTo>
                  <a:pt x="0" y="0"/>
                </a:moveTo>
                <a:lnTo>
                  <a:pt x="5392798" y="0"/>
                </a:lnTo>
                <a:lnTo>
                  <a:pt x="5392798" y="8950703"/>
                </a:lnTo>
                <a:lnTo>
                  <a:pt x="0" y="8950703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818751" y="4234370"/>
            <a:ext cx="5567838" cy="10358768"/>
          </a:xfrm>
          <a:custGeom>
            <a:avLst/>
            <a:gdLst/>
            <a:ahLst/>
            <a:cxnLst/>
            <a:rect r="r" b="b" t="t" l="l"/>
            <a:pathLst>
              <a:path h="10358768" w="5567838">
                <a:moveTo>
                  <a:pt x="0" y="0"/>
                </a:moveTo>
                <a:lnTo>
                  <a:pt x="5567837" y="0"/>
                </a:lnTo>
                <a:lnTo>
                  <a:pt x="5567837" y="10358768"/>
                </a:lnTo>
                <a:lnTo>
                  <a:pt x="0" y="10358768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false" rot="0">
            <a:off x="7363057" y="5547228"/>
            <a:ext cx="1960348" cy="3588737"/>
          </a:xfrm>
          <a:custGeom>
            <a:avLst/>
            <a:gdLst/>
            <a:ahLst/>
            <a:cxnLst/>
            <a:rect r="r" b="b" t="t" l="l"/>
            <a:pathLst>
              <a:path h="3588737" w="1960348">
                <a:moveTo>
                  <a:pt x="1960347" y="0"/>
                </a:moveTo>
                <a:lnTo>
                  <a:pt x="0" y="0"/>
                </a:lnTo>
                <a:lnTo>
                  <a:pt x="0" y="3588737"/>
                </a:lnTo>
                <a:lnTo>
                  <a:pt x="1960347" y="3588737"/>
                </a:lnTo>
                <a:lnTo>
                  <a:pt x="1960347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-1022108" y="8582228"/>
            <a:ext cx="4456346" cy="2048062"/>
          </a:xfrm>
          <a:custGeom>
            <a:avLst/>
            <a:gdLst/>
            <a:ahLst/>
            <a:cxnLst/>
            <a:rect r="r" b="b" t="t" l="l"/>
            <a:pathLst>
              <a:path h="2048062" w="4456346">
                <a:moveTo>
                  <a:pt x="0" y="0"/>
                </a:moveTo>
                <a:lnTo>
                  <a:pt x="4456346" y="0"/>
                </a:lnTo>
                <a:lnTo>
                  <a:pt x="4456346" y="2048062"/>
                </a:lnTo>
                <a:lnTo>
                  <a:pt x="0" y="2048062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true" flipV="false" rot="0">
            <a:off x="14408665" y="8582228"/>
            <a:ext cx="4456346" cy="2048062"/>
          </a:xfrm>
          <a:custGeom>
            <a:avLst/>
            <a:gdLst/>
            <a:ahLst/>
            <a:cxnLst/>
            <a:rect r="r" b="b" t="t" l="l"/>
            <a:pathLst>
              <a:path h="2048062" w="4456346">
                <a:moveTo>
                  <a:pt x="4456346" y="0"/>
                </a:moveTo>
                <a:lnTo>
                  <a:pt x="0" y="0"/>
                </a:lnTo>
                <a:lnTo>
                  <a:pt x="0" y="2048062"/>
                </a:lnTo>
                <a:lnTo>
                  <a:pt x="4456346" y="2048062"/>
                </a:lnTo>
                <a:lnTo>
                  <a:pt x="4456346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true" rot="0">
            <a:off x="-3539345" y="-1172472"/>
            <a:ext cx="6973583" cy="3619455"/>
          </a:xfrm>
          <a:custGeom>
            <a:avLst/>
            <a:gdLst/>
            <a:ahLst/>
            <a:cxnLst/>
            <a:rect r="r" b="b" t="t" l="l"/>
            <a:pathLst>
              <a:path h="3619455" w="6973583">
                <a:moveTo>
                  <a:pt x="0" y="3619455"/>
                </a:moveTo>
                <a:lnTo>
                  <a:pt x="6973583" y="3619455"/>
                </a:lnTo>
                <a:lnTo>
                  <a:pt x="6973583" y="0"/>
                </a:lnTo>
                <a:lnTo>
                  <a:pt x="0" y="0"/>
                </a:lnTo>
                <a:lnTo>
                  <a:pt x="0" y="3619455"/>
                </a:lnTo>
                <a:close/>
              </a:path>
            </a:pathLst>
          </a:custGeom>
          <a:blipFill>
            <a:blip r:embed="rId2"/>
            <a:stretch>
              <a:fillRect l="0" t="-91706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939310" y="432350"/>
            <a:ext cx="13861630" cy="28935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211"/>
              </a:lnSpc>
              <a:spcBef>
                <a:spcPct val="0"/>
              </a:spcBef>
            </a:pPr>
            <a:r>
              <a:rPr lang="en-US" sz="16579">
                <a:solidFill>
                  <a:srgbClr val="446BD9"/>
                </a:solidFill>
                <a:latin typeface="Stella"/>
                <a:ea typeface="Stella"/>
                <a:cs typeface="Stella"/>
                <a:sym typeface="Stella"/>
              </a:rPr>
              <a:t>portofolio android studio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05985" y="3309542"/>
            <a:ext cx="11909381" cy="4724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99"/>
              </a:lnSpc>
              <a:spcBef>
                <a:spcPct val="0"/>
              </a:spcBef>
            </a:pPr>
            <a:r>
              <a:rPr lang="en-US" b="true" sz="3599" spc="604">
                <a:solidFill>
                  <a:srgbClr val="FFFFFF"/>
                </a:solidFill>
                <a:latin typeface="TT Commons Pro Bold"/>
                <a:ea typeface="TT Commons Pro Bold"/>
                <a:cs typeface="TT Commons Pro Bold"/>
                <a:sym typeface="TT Commons Pro Bold"/>
              </a:rPr>
              <a:t>Meliani Sakhila Naura(16) XII RPL 1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6050D">
                <a:alpha val="100000"/>
              </a:srgbClr>
            </a:gs>
            <a:gs pos="33333">
              <a:srgbClr val="090F4D">
                <a:alpha val="100000"/>
              </a:srgbClr>
            </a:gs>
            <a:gs pos="66667">
              <a:srgbClr val="333FBB">
                <a:alpha val="100000"/>
              </a:srgbClr>
            </a:gs>
            <a:gs pos="100000">
              <a:srgbClr val="0068EB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7" y="319524"/>
            <a:ext cx="7651702" cy="3582334"/>
          </a:xfrm>
          <a:custGeom>
            <a:avLst/>
            <a:gdLst/>
            <a:ahLst/>
            <a:cxnLst/>
            <a:rect r="r" b="b" t="t" l="l"/>
            <a:pathLst>
              <a:path h="3582334" w="7651702">
                <a:moveTo>
                  <a:pt x="0" y="0"/>
                </a:moveTo>
                <a:lnTo>
                  <a:pt x="7651702" y="0"/>
                </a:lnTo>
                <a:lnTo>
                  <a:pt x="7651702" y="3582334"/>
                </a:lnTo>
                <a:lnTo>
                  <a:pt x="0" y="358233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17823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996329" y="5472538"/>
            <a:ext cx="14032151" cy="4216916"/>
          </a:xfrm>
          <a:custGeom>
            <a:avLst/>
            <a:gdLst/>
            <a:ahLst/>
            <a:cxnLst/>
            <a:rect r="r" b="b" t="t" l="l"/>
            <a:pathLst>
              <a:path h="4216916" w="14032151">
                <a:moveTo>
                  <a:pt x="0" y="0"/>
                </a:moveTo>
                <a:lnTo>
                  <a:pt x="14032151" y="0"/>
                </a:lnTo>
                <a:lnTo>
                  <a:pt x="14032151" y="4216916"/>
                </a:lnTo>
                <a:lnTo>
                  <a:pt x="0" y="421691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636333">
            <a:off x="5398544" y="7584199"/>
            <a:ext cx="13071502" cy="8229600"/>
          </a:xfrm>
          <a:custGeom>
            <a:avLst/>
            <a:gdLst/>
            <a:ahLst/>
            <a:cxnLst/>
            <a:rect r="r" b="b" t="t" l="l"/>
            <a:pathLst>
              <a:path h="8229600" w="13071502">
                <a:moveTo>
                  <a:pt x="0" y="0"/>
                </a:moveTo>
                <a:lnTo>
                  <a:pt x="13071502" y="0"/>
                </a:lnTo>
                <a:lnTo>
                  <a:pt x="1307150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1815705" y="5143500"/>
            <a:ext cx="12801094" cy="6811249"/>
          </a:xfrm>
          <a:custGeom>
            <a:avLst/>
            <a:gdLst/>
            <a:ahLst/>
            <a:cxnLst/>
            <a:rect r="r" b="b" t="t" l="l"/>
            <a:pathLst>
              <a:path h="6811249" w="12801094">
                <a:moveTo>
                  <a:pt x="0" y="0"/>
                </a:moveTo>
                <a:lnTo>
                  <a:pt x="12801094" y="0"/>
                </a:lnTo>
                <a:lnTo>
                  <a:pt x="12801094" y="6811249"/>
                </a:lnTo>
                <a:lnTo>
                  <a:pt x="0" y="681124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28700" y="1864850"/>
            <a:ext cx="7112285" cy="8246127"/>
          </a:xfrm>
          <a:custGeom>
            <a:avLst/>
            <a:gdLst/>
            <a:ahLst/>
            <a:cxnLst/>
            <a:rect r="r" b="b" t="t" l="l"/>
            <a:pathLst>
              <a:path h="8246127" w="7112285">
                <a:moveTo>
                  <a:pt x="0" y="0"/>
                </a:moveTo>
                <a:lnTo>
                  <a:pt x="7112285" y="0"/>
                </a:lnTo>
                <a:lnTo>
                  <a:pt x="7112285" y="8246127"/>
                </a:lnTo>
                <a:lnTo>
                  <a:pt x="0" y="824612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954369" y="7793779"/>
            <a:ext cx="7272059" cy="2708842"/>
          </a:xfrm>
          <a:custGeom>
            <a:avLst/>
            <a:gdLst/>
            <a:ahLst/>
            <a:cxnLst/>
            <a:rect r="r" b="b" t="t" l="l"/>
            <a:pathLst>
              <a:path h="2708842" w="7272059">
                <a:moveTo>
                  <a:pt x="0" y="0"/>
                </a:moveTo>
                <a:lnTo>
                  <a:pt x="7272059" y="0"/>
                </a:lnTo>
                <a:lnTo>
                  <a:pt x="7272059" y="2708842"/>
                </a:lnTo>
                <a:lnTo>
                  <a:pt x="0" y="270884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7009843" y="1409299"/>
            <a:ext cx="10761067" cy="38754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913"/>
              </a:lnSpc>
            </a:pPr>
            <a:r>
              <a:rPr lang="en-US" sz="9815">
                <a:solidFill>
                  <a:srgbClr val="446BD9"/>
                </a:solidFill>
                <a:latin typeface="Stella"/>
                <a:ea typeface="Stella"/>
                <a:cs typeface="Stella"/>
                <a:sym typeface="Stella"/>
              </a:rPr>
              <a:t>jelaskan struktur projeck android menifest,kotlin java,res gradle ?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6050D">
                <a:alpha val="100000"/>
              </a:srgbClr>
            </a:gs>
            <a:gs pos="33333">
              <a:srgbClr val="090F4D">
                <a:alpha val="100000"/>
              </a:srgbClr>
            </a:gs>
            <a:gs pos="66667">
              <a:srgbClr val="333FBB">
                <a:alpha val="100000"/>
              </a:srgbClr>
            </a:gs>
            <a:gs pos="100000">
              <a:srgbClr val="0068EB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671664" y="0"/>
            <a:ext cx="7478671" cy="7439428"/>
          </a:xfrm>
          <a:custGeom>
            <a:avLst/>
            <a:gdLst/>
            <a:ahLst/>
            <a:cxnLst/>
            <a:rect r="r" b="b" t="t" l="l"/>
            <a:pathLst>
              <a:path h="7439428" w="7478671">
                <a:moveTo>
                  <a:pt x="0" y="0"/>
                </a:moveTo>
                <a:lnTo>
                  <a:pt x="7478672" y="0"/>
                </a:lnTo>
                <a:lnTo>
                  <a:pt x="7478672" y="7439428"/>
                </a:lnTo>
                <a:lnTo>
                  <a:pt x="0" y="74394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704320" y="1484782"/>
            <a:ext cx="5554980" cy="8229600"/>
          </a:xfrm>
          <a:custGeom>
            <a:avLst/>
            <a:gdLst/>
            <a:ahLst/>
            <a:cxnLst/>
            <a:rect r="r" b="b" t="t" l="l"/>
            <a:pathLst>
              <a:path h="8229600" w="5554980">
                <a:moveTo>
                  <a:pt x="0" y="0"/>
                </a:moveTo>
                <a:lnTo>
                  <a:pt x="5554980" y="0"/>
                </a:lnTo>
                <a:lnTo>
                  <a:pt x="555498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317226" y="7288195"/>
            <a:ext cx="7180585" cy="2998805"/>
          </a:xfrm>
          <a:custGeom>
            <a:avLst/>
            <a:gdLst/>
            <a:ahLst/>
            <a:cxnLst/>
            <a:rect r="r" b="b" t="t" l="l"/>
            <a:pathLst>
              <a:path h="2998805" w="7180585">
                <a:moveTo>
                  <a:pt x="0" y="0"/>
                </a:moveTo>
                <a:lnTo>
                  <a:pt x="7180585" y="0"/>
                </a:lnTo>
                <a:lnTo>
                  <a:pt x="7180585" y="2998805"/>
                </a:lnTo>
                <a:lnTo>
                  <a:pt x="0" y="299880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74429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83326" y="610091"/>
            <a:ext cx="7692124" cy="5769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37"/>
              </a:lnSpc>
              <a:spcBef>
                <a:spcPct val="0"/>
              </a:spcBef>
            </a:pPr>
            <a:r>
              <a:rPr lang="en-US" b="true" sz="4337">
                <a:solidFill>
                  <a:srgbClr val="00489D"/>
                </a:solidFill>
                <a:latin typeface="TT Commons Pro Bold"/>
                <a:ea typeface="TT Commons Pro Bold"/>
                <a:cs typeface="TT Commons Pro Bold"/>
                <a:sym typeface="TT Commons Pro Bold"/>
              </a:rPr>
              <a:t> STRUKTUR PROYEK A</a:t>
            </a:r>
            <a:r>
              <a:rPr lang="en-US" b="true" sz="4337">
                <a:solidFill>
                  <a:srgbClr val="00489D"/>
                </a:solidFill>
                <a:latin typeface="TT Commons Pro Bold"/>
                <a:ea typeface="TT Commons Pro Bold"/>
                <a:cs typeface="TT Commons Pro Bold"/>
                <a:sym typeface="TT Commons Pro Bold"/>
              </a:rPr>
              <a:t>NDROID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76565" y="1907493"/>
            <a:ext cx="9190452" cy="57513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45"/>
              </a:lnSpc>
            </a:pPr>
            <a:r>
              <a:rPr lang="en-US" sz="2045">
                <a:solidFill>
                  <a:srgbClr val="FFFFFF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1. manifests/ (AndroidManifest.xml)</a:t>
            </a:r>
          </a:p>
          <a:p>
            <a:pPr algn="l" marL="441675" indent="-220837" lvl="1">
              <a:lnSpc>
                <a:spcPts val="2045"/>
              </a:lnSpc>
              <a:buFont typeface="Arial"/>
              <a:buChar char="•"/>
            </a:pPr>
            <a:r>
              <a:rPr lang="en-US" sz="2045">
                <a:solidFill>
                  <a:srgbClr val="FFFFFF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Berisi file AndroidManifest.xml, yaitu file konfigurasi utama.</a:t>
            </a:r>
          </a:p>
          <a:p>
            <a:pPr algn="l" marL="441675" indent="-220837" lvl="1">
              <a:lnSpc>
                <a:spcPts val="2045"/>
              </a:lnSpc>
              <a:buFont typeface="Arial"/>
              <a:buChar char="•"/>
            </a:pPr>
            <a:r>
              <a:rPr lang="en-US" sz="2045">
                <a:solidFill>
                  <a:srgbClr val="FFFFFF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Fungsi:</a:t>
            </a:r>
          </a:p>
          <a:p>
            <a:pPr algn="l" marL="883350" indent="-294450" lvl="2">
              <a:lnSpc>
                <a:spcPts val="2045"/>
              </a:lnSpc>
              <a:buFont typeface="Arial"/>
              <a:buChar char="⚬"/>
            </a:pPr>
            <a:r>
              <a:rPr lang="en-US" sz="2045">
                <a:solidFill>
                  <a:srgbClr val="FFFFFF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Menyatakan nama paket aplikasi.</a:t>
            </a:r>
          </a:p>
          <a:p>
            <a:pPr algn="l" marL="883350" indent="-294450" lvl="2">
              <a:lnSpc>
                <a:spcPts val="2045"/>
              </a:lnSpc>
              <a:spcBef>
                <a:spcPct val="0"/>
              </a:spcBef>
              <a:buFont typeface="Arial"/>
              <a:buChar char="⚬"/>
            </a:pPr>
            <a:r>
              <a:rPr lang="en-US" sz="2045">
                <a:solidFill>
                  <a:srgbClr val="FFFFFF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Me</a:t>
            </a:r>
            <a:r>
              <a:rPr lang="en-US" sz="2045">
                <a:solidFill>
                  <a:srgbClr val="FFFFFF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ndaftarkan semua komponen aplikasi (Activity, Service, dll).</a:t>
            </a:r>
          </a:p>
          <a:p>
            <a:pPr algn="l" marL="883350" indent="-294450" lvl="2">
              <a:lnSpc>
                <a:spcPts val="2045"/>
              </a:lnSpc>
              <a:spcBef>
                <a:spcPct val="0"/>
              </a:spcBef>
              <a:buFont typeface="Arial"/>
              <a:buChar char="⚬"/>
            </a:pPr>
            <a:r>
              <a:rPr lang="en-US" sz="2045">
                <a:solidFill>
                  <a:srgbClr val="FFFFFF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Menentukan izin yang dibutuhkan aplikasi (seperti akses internet, kamera, lokasi).</a:t>
            </a:r>
          </a:p>
          <a:p>
            <a:pPr algn="l" marL="883350" indent="-294450" lvl="2">
              <a:lnSpc>
                <a:spcPts val="2045"/>
              </a:lnSpc>
              <a:spcBef>
                <a:spcPct val="0"/>
              </a:spcBef>
              <a:buFont typeface="Arial"/>
              <a:buChar char="⚬"/>
            </a:pPr>
            <a:r>
              <a:rPr lang="en-US" sz="2045">
                <a:solidFill>
                  <a:srgbClr val="FFFFFF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Menentukan activity utama (biasanya MainActivity) yang pertama dijalankan saat aplikasi dibuka.</a:t>
            </a:r>
          </a:p>
          <a:p>
            <a:pPr algn="l">
              <a:lnSpc>
                <a:spcPts val="2045"/>
              </a:lnSpc>
              <a:spcBef>
                <a:spcPct val="0"/>
              </a:spcBef>
            </a:pPr>
            <a:r>
              <a:rPr lang="en-US" sz="2045">
                <a:solidFill>
                  <a:srgbClr val="FFFFFF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2. java/ atau kotlin/</a:t>
            </a:r>
          </a:p>
          <a:p>
            <a:pPr algn="l" marL="441675" indent="-220837" lvl="1">
              <a:lnSpc>
                <a:spcPts val="2045"/>
              </a:lnSpc>
              <a:spcBef>
                <a:spcPct val="0"/>
              </a:spcBef>
              <a:buFont typeface="Arial"/>
              <a:buChar char="•"/>
            </a:pPr>
            <a:r>
              <a:rPr lang="en-US" sz="2045">
                <a:solidFill>
                  <a:srgbClr val="FFFFFF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Folder ini berisi kode program utama aplikasi Android.</a:t>
            </a:r>
          </a:p>
          <a:p>
            <a:pPr algn="l" marL="441675" indent="-220837" lvl="1">
              <a:lnSpc>
                <a:spcPts val="2045"/>
              </a:lnSpc>
              <a:spcBef>
                <a:spcPct val="0"/>
              </a:spcBef>
              <a:buFont typeface="Arial"/>
              <a:buChar char="•"/>
            </a:pPr>
            <a:r>
              <a:rPr lang="en-US" sz="2045">
                <a:solidFill>
                  <a:srgbClr val="FFFFFF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Bisa menggunakan:</a:t>
            </a:r>
          </a:p>
          <a:p>
            <a:pPr algn="l" marL="883350" indent="-294450" lvl="2">
              <a:lnSpc>
                <a:spcPts val="2045"/>
              </a:lnSpc>
              <a:spcBef>
                <a:spcPct val="0"/>
              </a:spcBef>
              <a:buFont typeface="Arial"/>
              <a:buChar char="⚬"/>
            </a:pPr>
            <a:r>
              <a:rPr lang="en-US" sz="2045">
                <a:solidFill>
                  <a:srgbClr val="FFFFFF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Java (.java)</a:t>
            </a:r>
          </a:p>
          <a:p>
            <a:pPr algn="l" marL="883350" indent="-294450" lvl="2">
              <a:lnSpc>
                <a:spcPts val="2045"/>
              </a:lnSpc>
              <a:spcBef>
                <a:spcPct val="0"/>
              </a:spcBef>
              <a:buFont typeface="Arial"/>
              <a:buChar char="⚬"/>
            </a:pPr>
            <a:r>
              <a:rPr lang="en-US" sz="2045">
                <a:solidFill>
                  <a:srgbClr val="FFFFFF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Kotlin (.kt)</a:t>
            </a:r>
          </a:p>
          <a:p>
            <a:pPr algn="l" marL="441675" indent="-220837" lvl="1">
              <a:lnSpc>
                <a:spcPts val="2045"/>
              </a:lnSpc>
              <a:spcBef>
                <a:spcPct val="0"/>
              </a:spcBef>
              <a:buFont typeface="Arial"/>
              <a:buChar char="•"/>
            </a:pPr>
            <a:r>
              <a:rPr lang="en-US" sz="2045">
                <a:solidFill>
                  <a:srgbClr val="FFFFFF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Fungsi:</a:t>
            </a:r>
          </a:p>
          <a:p>
            <a:pPr algn="l" marL="883350" indent="-294450" lvl="2">
              <a:lnSpc>
                <a:spcPts val="2045"/>
              </a:lnSpc>
              <a:spcBef>
                <a:spcPct val="0"/>
              </a:spcBef>
              <a:buFont typeface="Arial"/>
              <a:buChar char="⚬"/>
            </a:pPr>
            <a:r>
              <a:rPr lang="en-US" sz="2045">
                <a:solidFill>
                  <a:srgbClr val="FFFFFF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Tempat menulis logika aplikasi, seperti tampilan, tombol, database, API, dan lainnya.</a:t>
            </a:r>
          </a:p>
          <a:p>
            <a:pPr algn="l" marL="441675" indent="-220837" lvl="1">
              <a:lnSpc>
                <a:spcPts val="2045"/>
              </a:lnSpc>
              <a:spcBef>
                <a:spcPct val="0"/>
              </a:spcBef>
              <a:buFont typeface="Arial"/>
              <a:buChar char="•"/>
            </a:pPr>
            <a:r>
              <a:rPr lang="en-US" sz="2045">
                <a:solidFill>
                  <a:srgbClr val="FFFFFF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Umumnya terdiri dari:</a:t>
            </a:r>
          </a:p>
          <a:p>
            <a:pPr algn="l" marL="883350" indent="-294450" lvl="2">
              <a:lnSpc>
                <a:spcPts val="2045"/>
              </a:lnSpc>
              <a:spcBef>
                <a:spcPct val="0"/>
              </a:spcBef>
              <a:buFont typeface="Arial"/>
              <a:buChar char="⚬"/>
            </a:pPr>
            <a:r>
              <a:rPr lang="en-US" sz="2045">
                <a:solidFill>
                  <a:srgbClr val="FFFFFF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MainActivity.kt atau MainActivity.java → activity utama aplikasi.</a:t>
            </a:r>
          </a:p>
          <a:p>
            <a:pPr algn="l" marL="883350" indent="-294450" lvl="2">
              <a:lnSpc>
                <a:spcPts val="2045"/>
              </a:lnSpc>
              <a:spcBef>
                <a:spcPct val="0"/>
              </a:spcBef>
              <a:buFont typeface="Arial"/>
              <a:buChar char="⚬"/>
            </a:pPr>
            <a:r>
              <a:rPr lang="en-US" sz="2045">
                <a:solidFill>
                  <a:srgbClr val="FFFFFF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Class tambahan (misal LoginActivity, HelperClass, dll).</a:t>
            </a:r>
          </a:p>
          <a:p>
            <a:pPr algn="l" marL="883350" indent="-294450" lvl="2">
              <a:lnSpc>
                <a:spcPts val="2045"/>
              </a:lnSpc>
              <a:spcBef>
                <a:spcPct val="0"/>
              </a:spcBef>
              <a:buFont typeface="Arial"/>
              <a:buChar char="⚬"/>
            </a:pPr>
            <a:r>
              <a:rPr lang="en-US" sz="2045">
                <a:solidFill>
                  <a:srgbClr val="FFFFFF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Folder test/ → untuk testing unit.</a:t>
            </a:r>
          </a:p>
          <a:p>
            <a:pPr algn="l" marL="883350" indent="-294450" lvl="2">
              <a:lnSpc>
                <a:spcPts val="2045"/>
              </a:lnSpc>
              <a:spcBef>
                <a:spcPct val="0"/>
              </a:spcBef>
              <a:buFont typeface="Arial"/>
              <a:buChar char="⚬"/>
            </a:pPr>
            <a:r>
              <a:rPr lang="en-US" sz="2045">
                <a:solidFill>
                  <a:srgbClr val="FFFFFF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Folder androidTest/ → untuk pengujian perangkat.</a:t>
            </a:r>
          </a:p>
          <a:p>
            <a:pPr algn="l">
              <a:lnSpc>
                <a:spcPts val="641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6050D">
                <a:alpha val="100000"/>
              </a:srgbClr>
            </a:gs>
            <a:gs pos="33333">
              <a:srgbClr val="090F4D">
                <a:alpha val="100000"/>
              </a:srgbClr>
            </a:gs>
            <a:gs pos="66667">
              <a:srgbClr val="333FBB">
                <a:alpha val="100000"/>
              </a:srgbClr>
            </a:gs>
            <a:gs pos="100000">
              <a:srgbClr val="0068EB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676271">
            <a:off x="-961090" y="7840009"/>
            <a:ext cx="19044639" cy="11990187"/>
          </a:xfrm>
          <a:custGeom>
            <a:avLst/>
            <a:gdLst/>
            <a:ahLst/>
            <a:cxnLst/>
            <a:rect r="r" b="b" t="t" l="l"/>
            <a:pathLst>
              <a:path h="11990187" w="19044639">
                <a:moveTo>
                  <a:pt x="0" y="0"/>
                </a:moveTo>
                <a:lnTo>
                  <a:pt x="19044639" y="0"/>
                </a:lnTo>
                <a:lnTo>
                  <a:pt x="19044639" y="11990187"/>
                </a:lnTo>
                <a:lnTo>
                  <a:pt x="0" y="119901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3346" y="2326910"/>
            <a:ext cx="6562018" cy="7917970"/>
          </a:xfrm>
          <a:custGeom>
            <a:avLst/>
            <a:gdLst/>
            <a:ahLst/>
            <a:cxnLst/>
            <a:rect r="r" b="b" t="t" l="l"/>
            <a:pathLst>
              <a:path h="7917970" w="6562018">
                <a:moveTo>
                  <a:pt x="0" y="0"/>
                </a:moveTo>
                <a:lnTo>
                  <a:pt x="6562018" y="0"/>
                </a:lnTo>
                <a:lnTo>
                  <a:pt x="6562018" y="7917970"/>
                </a:lnTo>
                <a:lnTo>
                  <a:pt x="0" y="791797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true" rot="0">
            <a:off x="-2106012" y="-4081672"/>
            <a:ext cx="6973583" cy="6938715"/>
          </a:xfrm>
          <a:custGeom>
            <a:avLst/>
            <a:gdLst/>
            <a:ahLst/>
            <a:cxnLst/>
            <a:rect r="r" b="b" t="t" l="l"/>
            <a:pathLst>
              <a:path h="6938715" w="6973583">
                <a:moveTo>
                  <a:pt x="0" y="6938716"/>
                </a:moveTo>
                <a:lnTo>
                  <a:pt x="6973583" y="6938716"/>
                </a:lnTo>
                <a:lnTo>
                  <a:pt x="6973583" y="0"/>
                </a:lnTo>
                <a:lnTo>
                  <a:pt x="0" y="0"/>
                </a:lnTo>
                <a:lnTo>
                  <a:pt x="0" y="6938716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13329011" y="8442052"/>
            <a:ext cx="5463707" cy="2035231"/>
          </a:xfrm>
          <a:custGeom>
            <a:avLst/>
            <a:gdLst/>
            <a:ahLst/>
            <a:cxnLst/>
            <a:rect r="r" b="b" t="t" l="l"/>
            <a:pathLst>
              <a:path h="2035231" w="5463707">
                <a:moveTo>
                  <a:pt x="5463707" y="0"/>
                </a:moveTo>
                <a:lnTo>
                  <a:pt x="0" y="0"/>
                </a:lnTo>
                <a:lnTo>
                  <a:pt x="0" y="2035231"/>
                </a:lnTo>
                <a:lnTo>
                  <a:pt x="5463707" y="2035231"/>
                </a:lnTo>
                <a:lnTo>
                  <a:pt x="5463707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7118949" y="931286"/>
            <a:ext cx="10259762" cy="71162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69"/>
              </a:lnSpc>
            </a:pPr>
            <a:r>
              <a:rPr lang="en-US" sz="2169">
                <a:solidFill>
                  <a:srgbClr val="FFFFFF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3. res/ (resources)</a:t>
            </a:r>
          </a:p>
          <a:p>
            <a:pPr algn="l" marL="468365" indent="-234183" lvl="1">
              <a:lnSpc>
                <a:spcPts val="2169"/>
              </a:lnSpc>
              <a:buFont typeface="Arial"/>
              <a:buChar char="•"/>
            </a:pPr>
            <a:r>
              <a:rPr lang="en-US" sz="2169">
                <a:solidFill>
                  <a:srgbClr val="FFFFFF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Folder yang menyimpan sumber daya (resources) selain kode.</a:t>
            </a:r>
          </a:p>
          <a:p>
            <a:pPr algn="l" marL="468365" indent="-234183" lvl="1">
              <a:lnSpc>
                <a:spcPts val="2169"/>
              </a:lnSpc>
              <a:buFont typeface="Arial"/>
              <a:buChar char="•"/>
            </a:pPr>
            <a:r>
              <a:rPr lang="en-US" sz="2169">
                <a:solidFill>
                  <a:srgbClr val="FFFFFF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Isi umum dari folder ini:</a:t>
            </a:r>
          </a:p>
          <a:p>
            <a:pPr algn="l" marL="468365" indent="-234183" lvl="1">
              <a:lnSpc>
                <a:spcPts val="2169"/>
              </a:lnSpc>
              <a:spcBef>
                <a:spcPct val="0"/>
              </a:spcBef>
              <a:buFont typeface="Arial"/>
              <a:buChar char="•"/>
            </a:pPr>
            <a:r>
              <a:rPr lang="en-US" sz="2169">
                <a:solidFill>
                  <a:srgbClr val="FFFFFF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layout/ → File XML untuk desain </a:t>
            </a:r>
            <a:r>
              <a:rPr lang="en-US" sz="2169">
                <a:solidFill>
                  <a:srgbClr val="FFFFFF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antarmuka pengguna (UI), seperti activity_main.xml.</a:t>
            </a:r>
          </a:p>
          <a:p>
            <a:pPr algn="l" marL="468365" indent="-234183" lvl="1">
              <a:lnSpc>
                <a:spcPts val="2169"/>
              </a:lnSpc>
              <a:spcBef>
                <a:spcPct val="0"/>
              </a:spcBef>
              <a:buFont typeface="Arial"/>
              <a:buChar char="•"/>
            </a:pPr>
            <a:r>
              <a:rPr lang="en-US" sz="2169">
                <a:solidFill>
                  <a:srgbClr val="FFFFFF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drawable/ → Gambar dan ikon (png, svg, dll).</a:t>
            </a:r>
          </a:p>
          <a:p>
            <a:pPr algn="l" marL="468365" indent="-234183" lvl="1">
              <a:lnSpc>
                <a:spcPts val="2169"/>
              </a:lnSpc>
              <a:spcBef>
                <a:spcPct val="0"/>
              </a:spcBef>
              <a:buFont typeface="Arial"/>
              <a:buChar char="•"/>
            </a:pPr>
            <a:r>
              <a:rPr lang="en-US" sz="2169">
                <a:solidFill>
                  <a:srgbClr val="FFFFFF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mipmap/ → Ikon aplikasi (untuk berbagai ukuran layar).</a:t>
            </a:r>
          </a:p>
          <a:p>
            <a:pPr algn="l" marL="468365" indent="-234183" lvl="1">
              <a:lnSpc>
                <a:spcPts val="2169"/>
              </a:lnSpc>
              <a:spcBef>
                <a:spcPct val="0"/>
              </a:spcBef>
              <a:buFont typeface="Arial"/>
              <a:buChar char="•"/>
            </a:pPr>
            <a:r>
              <a:rPr lang="en-US" sz="2169">
                <a:solidFill>
                  <a:srgbClr val="FFFFFF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values/ → File seperti strings.xml, colors.xml, styles.xml untuk menyimpan teks, warna, dan gaya.</a:t>
            </a:r>
          </a:p>
          <a:p>
            <a:pPr algn="l" marL="468365" indent="-234183" lvl="1">
              <a:lnSpc>
                <a:spcPts val="2169"/>
              </a:lnSpc>
              <a:spcBef>
                <a:spcPct val="0"/>
              </a:spcBef>
              <a:buFont typeface="Arial"/>
              <a:buChar char="•"/>
            </a:pPr>
            <a:r>
              <a:rPr lang="en-US" sz="2169">
                <a:solidFill>
                  <a:srgbClr val="FFFFFF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Fungsi:</a:t>
            </a:r>
          </a:p>
          <a:p>
            <a:pPr algn="l" marL="468365" indent="-234183" lvl="1">
              <a:lnSpc>
                <a:spcPts val="2169"/>
              </a:lnSpc>
              <a:spcBef>
                <a:spcPct val="0"/>
              </a:spcBef>
              <a:buFont typeface="Arial"/>
              <a:buChar char="•"/>
            </a:pPr>
            <a:r>
              <a:rPr lang="en-US" sz="2169">
                <a:solidFill>
                  <a:srgbClr val="FFFFFF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Memisahkan desain dari kode program.</a:t>
            </a:r>
          </a:p>
          <a:p>
            <a:pPr algn="l" marL="468365" indent="-234183" lvl="1">
              <a:lnSpc>
                <a:spcPts val="2169"/>
              </a:lnSpc>
              <a:spcBef>
                <a:spcPct val="0"/>
              </a:spcBef>
              <a:buFont typeface="Arial"/>
              <a:buChar char="•"/>
            </a:pPr>
            <a:r>
              <a:rPr lang="en-US" sz="2169">
                <a:solidFill>
                  <a:srgbClr val="FFFFFF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Mempermudah pengelolaan UI dan bahasa.</a:t>
            </a:r>
          </a:p>
          <a:p>
            <a:pPr algn="l">
              <a:lnSpc>
                <a:spcPts val="2169"/>
              </a:lnSpc>
              <a:spcBef>
                <a:spcPct val="0"/>
              </a:spcBef>
            </a:pPr>
          </a:p>
          <a:p>
            <a:pPr algn="l">
              <a:lnSpc>
                <a:spcPts val="2169"/>
              </a:lnSpc>
              <a:spcBef>
                <a:spcPct val="0"/>
              </a:spcBef>
            </a:pPr>
            <a:r>
              <a:rPr lang="en-US" sz="2169">
                <a:solidFill>
                  <a:srgbClr val="FFFFFF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 4. Gradle Scripts</a:t>
            </a:r>
          </a:p>
          <a:p>
            <a:pPr algn="l" marL="468365" indent="-234183" lvl="1">
              <a:lnSpc>
                <a:spcPts val="2169"/>
              </a:lnSpc>
              <a:spcBef>
                <a:spcPct val="0"/>
              </a:spcBef>
              <a:buFont typeface="Arial"/>
              <a:buChar char="•"/>
            </a:pPr>
            <a:r>
              <a:rPr lang="en-US" sz="2169">
                <a:solidFill>
                  <a:srgbClr val="FFFFFF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Gradle adalah sistem build otomatis yang digunakan Android Studio.</a:t>
            </a:r>
          </a:p>
          <a:p>
            <a:pPr algn="l" marL="468365" indent="-234183" lvl="1">
              <a:lnSpc>
                <a:spcPts val="2169"/>
              </a:lnSpc>
              <a:spcBef>
                <a:spcPct val="0"/>
              </a:spcBef>
              <a:buFont typeface="Arial"/>
              <a:buChar char="•"/>
            </a:pPr>
            <a:r>
              <a:rPr lang="en-US" sz="2169">
                <a:solidFill>
                  <a:srgbClr val="FFFFFF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File penting:</a:t>
            </a:r>
          </a:p>
          <a:p>
            <a:pPr algn="l" marL="468365" indent="-234183" lvl="1">
              <a:lnSpc>
                <a:spcPts val="2169"/>
              </a:lnSpc>
              <a:spcBef>
                <a:spcPct val="0"/>
              </a:spcBef>
              <a:buFont typeface="Arial"/>
              <a:buChar char="•"/>
            </a:pPr>
            <a:r>
              <a:rPr lang="en-US" sz="2169">
                <a:solidFill>
                  <a:srgbClr val="FFFFFF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build.gradle (Project) → mengatur versi Gradle dan plugin global.</a:t>
            </a:r>
          </a:p>
          <a:p>
            <a:pPr algn="l" marL="468365" indent="-234183" lvl="1">
              <a:lnSpc>
                <a:spcPts val="2169"/>
              </a:lnSpc>
              <a:spcBef>
                <a:spcPct val="0"/>
              </a:spcBef>
              <a:buFont typeface="Arial"/>
              <a:buChar char="•"/>
            </a:pPr>
            <a:r>
              <a:rPr lang="en-US" sz="2169">
                <a:solidFill>
                  <a:srgbClr val="FFFFFF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build.gradle (Module: app) → mengatur dependensi (library), SDK version, versionCode, versionName, dll.</a:t>
            </a:r>
          </a:p>
          <a:p>
            <a:pPr algn="l" marL="468365" indent="-234183" lvl="1">
              <a:lnSpc>
                <a:spcPts val="2169"/>
              </a:lnSpc>
              <a:spcBef>
                <a:spcPct val="0"/>
              </a:spcBef>
              <a:buFont typeface="Arial"/>
              <a:buChar char="•"/>
            </a:pPr>
            <a:r>
              <a:rPr lang="en-US" sz="2169">
                <a:solidFill>
                  <a:srgbClr val="FFFFFF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settings.gradle → mendefinisikan modul dalam proyek.</a:t>
            </a:r>
          </a:p>
          <a:p>
            <a:pPr algn="l" marL="468365" indent="-234183" lvl="1">
              <a:lnSpc>
                <a:spcPts val="2169"/>
              </a:lnSpc>
              <a:spcBef>
                <a:spcPct val="0"/>
              </a:spcBef>
              <a:buFont typeface="Arial"/>
              <a:buChar char="•"/>
            </a:pPr>
            <a:r>
              <a:rPr lang="en-US" sz="2169">
                <a:solidFill>
                  <a:srgbClr val="FFFFFF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gradle.properties → pengaturan tambahan.</a:t>
            </a:r>
          </a:p>
          <a:p>
            <a:pPr algn="l" marL="468365" indent="-234183" lvl="1">
              <a:lnSpc>
                <a:spcPts val="2169"/>
              </a:lnSpc>
              <a:spcBef>
                <a:spcPct val="0"/>
              </a:spcBef>
              <a:buFont typeface="Arial"/>
              <a:buChar char="•"/>
            </a:pPr>
            <a:r>
              <a:rPr lang="en-US" sz="2169">
                <a:solidFill>
                  <a:srgbClr val="FFFFFF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Fungsi:</a:t>
            </a:r>
          </a:p>
          <a:p>
            <a:pPr algn="l" marL="468365" indent="-234183" lvl="1">
              <a:lnSpc>
                <a:spcPts val="2169"/>
              </a:lnSpc>
              <a:spcBef>
                <a:spcPct val="0"/>
              </a:spcBef>
              <a:buFont typeface="Arial"/>
              <a:buChar char="•"/>
            </a:pPr>
            <a:r>
              <a:rPr lang="en-US" sz="2169">
                <a:solidFill>
                  <a:srgbClr val="FFFFFF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Mengatur cara aplikasi dibangun (build).</a:t>
            </a:r>
          </a:p>
          <a:p>
            <a:pPr algn="l" marL="468365" indent="-234183" lvl="1">
              <a:lnSpc>
                <a:spcPts val="2169"/>
              </a:lnSpc>
              <a:spcBef>
                <a:spcPct val="0"/>
              </a:spcBef>
              <a:buFont typeface="Arial"/>
              <a:buChar char="•"/>
            </a:pPr>
            <a:r>
              <a:rPr lang="en-US" sz="2169">
                <a:solidFill>
                  <a:srgbClr val="FFFFFF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Menambahkan library dari luar.</a:t>
            </a:r>
          </a:p>
          <a:p>
            <a:pPr algn="l" marL="468365" indent="-234183" lvl="1">
              <a:lnSpc>
                <a:spcPts val="2169"/>
              </a:lnSpc>
              <a:spcBef>
                <a:spcPct val="0"/>
              </a:spcBef>
              <a:buFont typeface="Arial"/>
              <a:buChar char="•"/>
            </a:pPr>
            <a:r>
              <a:rPr lang="en-US" sz="2169">
                <a:solidFill>
                  <a:srgbClr val="FFFFFF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Menentukan versi SDK dan aplikasi.</a:t>
            </a:r>
          </a:p>
          <a:p>
            <a:pPr algn="l">
              <a:lnSpc>
                <a:spcPts val="216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6050D">
                <a:alpha val="100000"/>
              </a:srgbClr>
            </a:gs>
            <a:gs pos="33333">
              <a:srgbClr val="090F4D">
                <a:alpha val="100000"/>
              </a:srgbClr>
            </a:gs>
            <a:gs pos="66667">
              <a:srgbClr val="333FBB">
                <a:alpha val="100000"/>
              </a:srgbClr>
            </a:gs>
            <a:gs pos="100000">
              <a:srgbClr val="0068EB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9144000" y="-3692201"/>
            <a:ext cx="6973583" cy="6938715"/>
          </a:xfrm>
          <a:custGeom>
            <a:avLst/>
            <a:gdLst/>
            <a:ahLst/>
            <a:cxnLst/>
            <a:rect r="r" b="b" t="t" l="l"/>
            <a:pathLst>
              <a:path h="6938715" w="6973583">
                <a:moveTo>
                  <a:pt x="0" y="6938715"/>
                </a:moveTo>
                <a:lnTo>
                  <a:pt x="6973583" y="6938715"/>
                </a:lnTo>
                <a:lnTo>
                  <a:pt x="6973583" y="0"/>
                </a:lnTo>
                <a:lnTo>
                  <a:pt x="0" y="0"/>
                </a:lnTo>
                <a:lnTo>
                  <a:pt x="0" y="693871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945055" y="1341744"/>
            <a:ext cx="6706323" cy="9701733"/>
          </a:xfrm>
          <a:custGeom>
            <a:avLst/>
            <a:gdLst/>
            <a:ahLst/>
            <a:cxnLst/>
            <a:rect r="r" b="b" t="t" l="l"/>
            <a:pathLst>
              <a:path h="9701733" w="6706323">
                <a:moveTo>
                  <a:pt x="0" y="0"/>
                </a:moveTo>
                <a:lnTo>
                  <a:pt x="6706323" y="0"/>
                </a:lnTo>
                <a:lnTo>
                  <a:pt x="6706323" y="9701733"/>
                </a:lnTo>
                <a:lnTo>
                  <a:pt x="0" y="970173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-611208">
            <a:off x="381817" y="7782206"/>
            <a:ext cx="19044639" cy="11990187"/>
          </a:xfrm>
          <a:custGeom>
            <a:avLst/>
            <a:gdLst/>
            <a:ahLst/>
            <a:cxnLst/>
            <a:rect r="r" b="b" t="t" l="l"/>
            <a:pathLst>
              <a:path h="11990187" w="19044639">
                <a:moveTo>
                  <a:pt x="19044638" y="0"/>
                </a:moveTo>
                <a:lnTo>
                  <a:pt x="0" y="0"/>
                </a:lnTo>
                <a:lnTo>
                  <a:pt x="0" y="11990188"/>
                </a:lnTo>
                <a:lnTo>
                  <a:pt x="19044638" y="11990188"/>
                </a:lnTo>
                <a:lnTo>
                  <a:pt x="19044638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92162" y="729180"/>
            <a:ext cx="10099366" cy="2371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66"/>
              </a:lnSpc>
            </a:pPr>
            <a:r>
              <a:rPr lang="en-US" sz="8977">
                <a:solidFill>
                  <a:srgbClr val="446BD9"/>
                </a:solidFill>
                <a:latin typeface="Stella"/>
                <a:ea typeface="Stella"/>
                <a:cs typeface="Stella"/>
                <a:sym typeface="Stella"/>
              </a:rPr>
              <a:t>APA YANG DIMAKSUD DENGAN MENIFES ?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9563436" y="3899180"/>
            <a:ext cx="8376183" cy="8229600"/>
          </a:xfrm>
          <a:custGeom>
            <a:avLst/>
            <a:gdLst/>
            <a:ahLst/>
            <a:cxnLst/>
            <a:rect r="r" b="b" t="t" l="l"/>
            <a:pathLst>
              <a:path h="8229600" w="8376183">
                <a:moveTo>
                  <a:pt x="0" y="0"/>
                </a:moveTo>
                <a:lnTo>
                  <a:pt x="8376183" y="0"/>
                </a:lnTo>
                <a:lnTo>
                  <a:pt x="837618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392162" y="3418501"/>
            <a:ext cx="10275562" cy="5610044"/>
            <a:chOff x="0" y="0"/>
            <a:chExt cx="2706321" cy="147754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706321" cy="1477542"/>
            </a:xfrm>
            <a:custGeom>
              <a:avLst/>
              <a:gdLst/>
              <a:ahLst/>
              <a:cxnLst/>
              <a:rect r="r" b="b" t="t" l="l"/>
              <a:pathLst>
                <a:path h="1477542" w="2706321">
                  <a:moveTo>
                    <a:pt x="28630" y="0"/>
                  </a:moveTo>
                  <a:lnTo>
                    <a:pt x="2677690" y="0"/>
                  </a:lnTo>
                  <a:cubicBezTo>
                    <a:pt x="2693503" y="0"/>
                    <a:pt x="2706321" y="12818"/>
                    <a:pt x="2706321" y="28630"/>
                  </a:cubicBezTo>
                  <a:lnTo>
                    <a:pt x="2706321" y="1448912"/>
                  </a:lnTo>
                  <a:cubicBezTo>
                    <a:pt x="2706321" y="1456505"/>
                    <a:pt x="2703304" y="1463787"/>
                    <a:pt x="2697935" y="1469157"/>
                  </a:cubicBezTo>
                  <a:cubicBezTo>
                    <a:pt x="2692566" y="1474526"/>
                    <a:pt x="2685284" y="1477542"/>
                    <a:pt x="2677690" y="1477542"/>
                  </a:cubicBezTo>
                  <a:lnTo>
                    <a:pt x="28630" y="1477542"/>
                  </a:lnTo>
                  <a:cubicBezTo>
                    <a:pt x="12818" y="1477542"/>
                    <a:pt x="0" y="1464724"/>
                    <a:pt x="0" y="1448912"/>
                  </a:cubicBezTo>
                  <a:lnTo>
                    <a:pt x="0" y="28630"/>
                  </a:lnTo>
                  <a:cubicBezTo>
                    <a:pt x="0" y="12818"/>
                    <a:pt x="12818" y="0"/>
                    <a:pt x="2863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2706321" cy="15156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901101" y="3786588"/>
            <a:ext cx="8894537" cy="48215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14"/>
              </a:lnSpc>
            </a:pPr>
            <a:r>
              <a:rPr lang="en-US" b="true" sz="3003">
                <a:solidFill>
                  <a:srgbClr val="204864"/>
                </a:solidFill>
                <a:latin typeface="TT Commons Pro Bold"/>
                <a:ea typeface="TT Commons Pro Bold"/>
                <a:cs typeface="TT Commons Pro Bold"/>
                <a:sym typeface="TT Commons Pro Bold"/>
              </a:rPr>
              <a:t>Manifest dalam proyek Android adalah sebuah file bernam</a:t>
            </a:r>
            <a:r>
              <a:rPr lang="en-US" b="true" sz="3003">
                <a:solidFill>
                  <a:srgbClr val="204864"/>
                </a:solidFill>
                <a:latin typeface="TT Commons Pro Bold"/>
                <a:ea typeface="TT Commons Pro Bold"/>
                <a:cs typeface="TT Commons Pro Bold"/>
                <a:sym typeface="TT Commons Pro Bold"/>
              </a:rPr>
              <a:t>a AndroidManifest.xml yang berfungsi sebagai file konfigurasi utama untuk aplikasi Android.</a:t>
            </a:r>
          </a:p>
          <a:p>
            <a:pPr algn="ctr">
              <a:lnSpc>
                <a:spcPts val="3514"/>
              </a:lnSpc>
            </a:pPr>
            <a:r>
              <a:rPr lang="en-US" b="true" sz="3003">
                <a:solidFill>
                  <a:srgbClr val="204864"/>
                </a:solidFill>
                <a:latin typeface="TT Commons Pro Bold"/>
                <a:ea typeface="TT Commons Pro Bold"/>
                <a:cs typeface="TT Commons Pro Bold"/>
                <a:sym typeface="TT Commons Pro Bold"/>
              </a:rPr>
              <a:t> File ini memberi tahu sistem Android informasi penting tentang aplikasi, seperti:</a:t>
            </a:r>
          </a:p>
          <a:p>
            <a:pPr algn="ctr" marL="648495" indent="-324248" lvl="1">
              <a:lnSpc>
                <a:spcPts val="3514"/>
              </a:lnSpc>
              <a:buFont typeface="Arial"/>
              <a:buChar char="•"/>
            </a:pPr>
            <a:r>
              <a:rPr lang="en-US" b="true" sz="3003">
                <a:solidFill>
                  <a:srgbClr val="204864"/>
                </a:solidFill>
                <a:latin typeface="TT Commons Pro Bold"/>
                <a:ea typeface="TT Commons Pro Bold"/>
                <a:cs typeface="TT Commons Pro Bold"/>
                <a:sym typeface="TT Commons Pro Bold"/>
              </a:rPr>
              <a:t>Komponen apa saja yang digunakan.</a:t>
            </a:r>
          </a:p>
          <a:p>
            <a:pPr algn="ctr" marL="648495" indent="-324248" lvl="1">
              <a:lnSpc>
                <a:spcPts val="3514"/>
              </a:lnSpc>
              <a:buFont typeface="Arial"/>
              <a:buChar char="•"/>
            </a:pPr>
            <a:r>
              <a:rPr lang="en-US" b="true" sz="3003">
                <a:solidFill>
                  <a:srgbClr val="204864"/>
                </a:solidFill>
                <a:latin typeface="TT Commons Pro Bold"/>
                <a:ea typeface="TT Commons Pro Bold"/>
                <a:cs typeface="TT Commons Pro Bold"/>
                <a:sym typeface="TT Commons Pro Bold"/>
              </a:rPr>
              <a:t>Izin apa yang dibutuhkan.</a:t>
            </a:r>
          </a:p>
          <a:p>
            <a:pPr algn="ctr" marL="648495" indent="-324248" lvl="1">
              <a:lnSpc>
                <a:spcPts val="3514"/>
              </a:lnSpc>
              <a:buFont typeface="Arial"/>
              <a:buChar char="•"/>
            </a:pPr>
            <a:r>
              <a:rPr lang="en-US" b="true" sz="3003">
                <a:solidFill>
                  <a:srgbClr val="204864"/>
                </a:solidFill>
                <a:latin typeface="TT Commons Pro Bold"/>
                <a:ea typeface="TT Commons Pro Bold"/>
                <a:cs typeface="TT Commons Pro Bold"/>
                <a:sym typeface="TT Commons Pro Bold"/>
              </a:rPr>
              <a:t>Aktivitas mana yang pertama kali dijalankan.</a:t>
            </a:r>
          </a:p>
          <a:p>
            <a:pPr algn="ctr" marL="648495" indent="-324248" lvl="1">
              <a:lnSpc>
                <a:spcPts val="3514"/>
              </a:lnSpc>
              <a:buFont typeface="Arial"/>
              <a:buChar char="•"/>
            </a:pPr>
            <a:r>
              <a:rPr lang="en-US" b="true" sz="3003">
                <a:solidFill>
                  <a:srgbClr val="204864"/>
                </a:solidFill>
                <a:latin typeface="TT Commons Pro Bold"/>
                <a:ea typeface="TT Commons Pro Bold"/>
                <a:cs typeface="TT Commons Pro Bold"/>
                <a:sym typeface="TT Commons Pro Bold"/>
              </a:rPr>
              <a:t>Nama dan ikon aplikasi, dan lain-lain.</a:t>
            </a:r>
          </a:p>
          <a:p>
            <a:pPr algn="ctr">
              <a:lnSpc>
                <a:spcPts val="3514"/>
              </a:lnSpc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6050D">
                <a:alpha val="100000"/>
              </a:srgbClr>
            </a:gs>
            <a:gs pos="33333">
              <a:srgbClr val="090F4D">
                <a:alpha val="100000"/>
              </a:srgbClr>
            </a:gs>
            <a:gs pos="66667">
              <a:srgbClr val="333FBB">
                <a:alpha val="100000"/>
              </a:srgbClr>
            </a:gs>
            <a:gs pos="100000">
              <a:srgbClr val="0068EB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478470" y="1995101"/>
            <a:ext cx="3221588" cy="8395018"/>
          </a:xfrm>
          <a:custGeom>
            <a:avLst/>
            <a:gdLst/>
            <a:ahLst/>
            <a:cxnLst/>
            <a:rect r="r" b="b" t="t" l="l"/>
            <a:pathLst>
              <a:path h="8395018" w="3221588">
                <a:moveTo>
                  <a:pt x="0" y="0"/>
                </a:moveTo>
                <a:lnTo>
                  <a:pt x="3221588" y="0"/>
                </a:lnTo>
                <a:lnTo>
                  <a:pt x="3221588" y="8395018"/>
                </a:lnTo>
                <a:lnTo>
                  <a:pt x="0" y="83950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4900083" y="3371301"/>
            <a:ext cx="4795802" cy="6937869"/>
          </a:xfrm>
          <a:custGeom>
            <a:avLst/>
            <a:gdLst/>
            <a:ahLst/>
            <a:cxnLst/>
            <a:rect r="r" b="b" t="t" l="l"/>
            <a:pathLst>
              <a:path h="6937869" w="4795802">
                <a:moveTo>
                  <a:pt x="4795802" y="0"/>
                </a:moveTo>
                <a:lnTo>
                  <a:pt x="0" y="0"/>
                </a:lnTo>
                <a:lnTo>
                  <a:pt x="0" y="6937869"/>
                </a:lnTo>
                <a:lnTo>
                  <a:pt x="4795802" y="6937869"/>
                </a:lnTo>
                <a:lnTo>
                  <a:pt x="4795802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-611208">
            <a:off x="381817" y="7782206"/>
            <a:ext cx="19044639" cy="11990187"/>
          </a:xfrm>
          <a:custGeom>
            <a:avLst/>
            <a:gdLst/>
            <a:ahLst/>
            <a:cxnLst/>
            <a:rect r="r" b="b" t="t" l="l"/>
            <a:pathLst>
              <a:path h="11990187" w="19044639">
                <a:moveTo>
                  <a:pt x="19044638" y="0"/>
                </a:moveTo>
                <a:lnTo>
                  <a:pt x="0" y="0"/>
                </a:lnTo>
                <a:lnTo>
                  <a:pt x="0" y="11990188"/>
                </a:lnTo>
                <a:lnTo>
                  <a:pt x="19044638" y="11990188"/>
                </a:lnTo>
                <a:lnTo>
                  <a:pt x="19044638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073064" y="4882464"/>
            <a:ext cx="6524818" cy="8847211"/>
          </a:xfrm>
          <a:custGeom>
            <a:avLst/>
            <a:gdLst/>
            <a:ahLst/>
            <a:cxnLst/>
            <a:rect r="r" b="b" t="t" l="l"/>
            <a:pathLst>
              <a:path h="8847211" w="6524818">
                <a:moveTo>
                  <a:pt x="0" y="0"/>
                </a:moveTo>
                <a:lnTo>
                  <a:pt x="6524818" y="0"/>
                </a:lnTo>
                <a:lnTo>
                  <a:pt x="6524818" y="8847211"/>
                </a:lnTo>
                <a:lnTo>
                  <a:pt x="0" y="884721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true" rot="0">
            <a:off x="12722301" y="-3469358"/>
            <a:ext cx="6973583" cy="6938715"/>
          </a:xfrm>
          <a:custGeom>
            <a:avLst/>
            <a:gdLst/>
            <a:ahLst/>
            <a:cxnLst/>
            <a:rect r="r" b="b" t="t" l="l"/>
            <a:pathLst>
              <a:path h="6938715" w="6973583">
                <a:moveTo>
                  <a:pt x="6973584" y="6938716"/>
                </a:moveTo>
                <a:lnTo>
                  <a:pt x="0" y="6938716"/>
                </a:lnTo>
                <a:lnTo>
                  <a:pt x="0" y="0"/>
                </a:lnTo>
                <a:lnTo>
                  <a:pt x="6973584" y="0"/>
                </a:lnTo>
                <a:lnTo>
                  <a:pt x="6973584" y="6938716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954369" y="8467390"/>
            <a:ext cx="5463707" cy="2035231"/>
          </a:xfrm>
          <a:custGeom>
            <a:avLst/>
            <a:gdLst/>
            <a:ahLst/>
            <a:cxnLst/>
            <a:rect r="r" b="b" t="t" l="l"/>
            <a:pathLst>
              <a:path h="2035231" w="5463707">
                <a:moveTo>
                  <a:pt x="0" y="0"/>
                </a:moveTo>
                <a:lnTo>
                  <a:pt x="5463707" y="0"/>
                </a:lnTo>
                <a:lnTo>
                  <a:pt x="5463707" y="2035231"/>
                </a:lnTo>
                <a:lnTo>
                  <a:pt x="0" y="203523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597469" y="575288"/>
            <a:ext cx="9718769" cy="25891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897"/>
              </a:lnSpc>
            </a:pPr>
            <a:r>
              <a:rPr lang="en-US" sz="9799">
                <a:solidFill>
                  <a:srgbClr val="446BD9"/>
                </a:solidFill>
                <a:latin typeface="Stella"/>
                <a:ea typeface="Stella"/>
                <a:cs typeface="Stella"/>
                <a:sym typeface="Stella"/>
              </a:rPr>
              <a:t>ISI DARI MANIFEST (AndroidManifest.xml)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54541" y="3543033"/>
            <a:ext cx="9201594" cy="49243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82"/>
              </a:lnSpc>
              <a:spcBef>
                <a:spcPct val="0"/>
              </a:spcBef>
            </a:pPr>
            <a:r>
              <a:rPr lang="en-US" sz="2282">
                <a:solidFill>
                  <a:srgbClr val="FFFFFF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Beberapa elemen penting yang biasanya ada di </a:t>
            </a:r>
            <a:r>
              <a:rPr lang="en-US" sz="2282">
                <a:solidFill>
                  <a:srgbClr val="FFFFFF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dalam AndroidManifest.xml:</a:t>
            </a:r>
          </a:p>
          <a:p>
            <a:pPr algn="l">
              <a:lnSpc>
                <a:spcPts val="2282"/>
              </a:lnSpc>
              <a:spcBef>
                <a:spcPct val="0"/>
              </a:spcBef>
            </a:pPr>
            <a:r>
              <a:rPr lang="en-US" sz="2282">
                <a:solidFill>
                  <a:srgbClr val="FFFFFF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Elemen and Fungsi</a:t>
            </a:r>
          </a:p>
          <a:p>
            <a:pPr algn="l">
              <a:lnSpc>
                <a:spcPts val="2282"/>
              </a:lnSpc>
              <a:spcBef>
                <a:spcPct val="0"/>
              </a:spcBef>
            </a:pPr>
            <a:r>
              <a:rPr lang="en-US" sz="2282">
                <a:solidFill>
                  <a:srgbClr val="FFFFFF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&lt;manifest&gt;</a:t>
            </a:r>
          </a:p>
          <a:p>
            <a:pPr algn="l">
              <a:lnSpc>
                <a:spcPts val="2282"/>
              </a:lnSpc>
              <a:spcBef>
                <a:spcPct val="0"/>
              </a:spcBef>
            </a:pPr>
            <a:r>
              <a:rPr lang="en-US" sz="2282">
                <a:solidFill>
                  <a:srgbClr val="FFFFFF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Tag utama yang membungkus semua isi manifest.</a:t>
            </a:r>
          </a:p>
          <a:p>
            <a:pPr algn="l">
              <a:lnSpc>
                <a:spcPts val="2282"/>
              </a:lnSpc>
              <a:spcBef>
                <a:spcPct val="0"/>
              </a:spcBef>
            </a:pPr>
            <a:r>
              <a:rPr lang="en-US" sz="2282">
                <a:solidFill>
                  <a:srgbClr val="FFFFFF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package</a:t>
            </a:r>
          </a:p>
          <a:p>
            <a:pPr algn="l">
              <a:lnSpc>
                <a:spcPts val="2282"/>
              </a:lnSpc>
              <a:spcBef>
                <a:spcPct val="0"/>
              </a:spcBef>
            </a:pPr>
            <a:r>
              <a:rPr lang="en-US" sz="2282">
                <a:solidFill>
                  <a:srgbClr val="FFFFFF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Nama paket aplikasi (unik, seperti identitas aplikasi).</a:t>
            </a:r>
          </a:p>
          <a:p>
            <a:pPr algn="l">
              <a:lnSpc>
                <a:spcPts val="2282"/>
              </a:lnSpc>
              <a:spcBef>
                <a:spcPct val="0"/>
              </a:spcBef>
            </a:pPr>
            <a:r>
              <a:rPr lang="en-US" sz="2282">
                <a:solidFill>
                  <a:srgbClr val="FFFFFF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&lt;uses-permission&gt;</a:t>
            </a:r>
          </a:p>
          <a:p>
            <a:pPr algn="l">
              <a:lnSpc>
                <a:spcPts val="2282"/>
              </a:lnSpc>
              <a:spcBef>
                <a:spcPct val="0"/>
              </a:spcBef>
            </a:pPr>
            <a:r>
              <a:rPr lang="en-US" sz="2282">
                <a:solidFill>
                  <a:srgbClr val="FFFFFF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Menyatakan izin yang dibutuhkan aplikasi, seperti INTERNET, CAMERA, LOCATION.</a:t>
            </a:r>
          </a:p>
          <a:p>
            <a:pPr algn="l">
              <a:lnSpc>
                <a:spcPts val="2282"/>
              </a:lnSpc>
              <a:spcBef>
                <a:spcPct val="0"/>
              </a:spcBef>
            </a:pPr>
            <a:r>
              <a:rPr lang="en-US" sz="2282">
                <a:solidFill>
                  <a:srgbClr val="FFFFFF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&lt;application&gt;</a:t>
            </a:r>
          </a:p>
          <a:p>
            <a:pPr algn="l">
              <a:lnSpc>
                <a:spcPts val="2282"/>
              </a:lnSpc>
              <a:spcBef>
                <a:spcPct val="0"/>
              </a:spcBef>
            </a:pPr>
            <a:r>
              <a:rPr lang="en-US" sz="2282">
                <a:solidFill>
                  <a:srgbClr val="FFFFFF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Berisi informasi umum tentang aplikasi, seperti nama, ikon, tema.</a:t>
            </a:r>
          </a:p>
          <a:p>
            <a:pPr algn="l">
              <a:lnSpc>
                <a:spcPts val="2282"/>
              </a:lnSpc>
              <a:spcBef>
                <a:spcPct val="0"/>
              </a:spcBef>
            </a:pPr>
            <a:r>
              <a:rPr lang="en-US" sz="2282">
                <a:solidFill>
                  <a:srgbClr val="FFFFFF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&lt;activity&gt;</a:t>
            </a:r>
          </a:p>
          <a:p>
            <a:pPr algn="l">
              <a:lnSpc>
                <a:spcPts val="2282"/>
              </a:lnSpc>
              <a:spcBef>
                <a:spcPct val="0"/>
              </a:spcBef>
            </a:pPr>
            <a:r>
              <a:rPr lang="en-US" sz="2282">
                <a:solidFill>
                  <a:srgbClr val="FFFFFF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Daftar aktivitas (layar) dalam aplikasi.</a:t>
            </a:r>
          </a:p>
          <a:p>
            <a:pPr algn="l">
              <a:lnSpc>
                <a:spcPts val="2282"/>
              </a:lnSpc>
              <a:spcBef>
                <a:spcPct val="0"/>
              </a:spcBef>
            </a:pPr>
            <a:r>
              <a:rPr lang="en-US" sz="2282">
                <a:solidFill>
                  <a:srgbClr val="FFFFFF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&lt;intent-filter&gt;</a:t>
            </a:r>
          </a:p>
          <a:p>
            <a:pPr algn="l">
              <a:lnSpc>
                <a:spcPts val="2282"/>
              </a:lnSpc>
              <a:spcBef>
                <a:spcPct val="0"/>
              </a:spcBef>
            </a:pPr>
            <a:r>
              <a:rPr lang="en-US" sz="2282">
                <a:solidFill>
                  <a:srgbClr val="FFFFFF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Menentukan aktivitas mana yang pertama dijalankan (MAIN dan LAUNCHER).</a:t>
            </a:r>
          </a:p>
          <a:p>
            <a:pPr algn="l">
              <a:lnSpc>
                <a:spcPts val="53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6050D">
                <a:alpha val="100000"/>
              </a:srgbClr>
            </a:gs>
            <a:gs pos="33333">
              <a:srgbClr val="090F4D">
                <a:alpha val="100000"/>
              </a:srgbClr>
            </a:gs>
            <a:gs pos="66667">
              <a:srgbClr val="333FBB">
                <a:alpha val="100000"/>
              </a:srgbClr>
            </a:gs>
            <a:gs pos="100000">
              <a:srgbClr val="0068EB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13003" y="3447578"/>
            <a:ext cx="9937570" cy="6262718"/>
            <a:chOff x="0" y="0"/>
            <a:chExt cx="2617302" cy="164944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617302" cy="1649440"/>
            </a:xfrm>
            <a:custGeom>
              <a:avLst/>
              <a:gdLst/>
              <a:ahLst/>
              <a:cxnLst/>
              <a:rect r="r" b="b" t="t" l="l"/>
              <a:pathLst>
                <a:path h="1649440" w="2617302">
                  <a:moveTo>
                    <a:pt x="59208" y="0"/>
                  </a:moveTo>
                  <a:lnTo>
                    <a:pt x="2558094" y="0"/>
                  </a:lnTo>
                  <a:cubicBezTo>
                    <a:pt x="2573797" y="0"/>
                    <a:pt x="2588857" y="6238"/>
                    <a:pt x="2599960" y="17342"/>
                  </a:cubicBezTo>
                  <a:cubicBezTo>
                    <a:pt x="2611064" y="28445"/>
                    <a:pt x="2617302" y="43505"/>
                    <a:pt x="2617302" y="59208"/>
                  </a:cubicBezTo>
                  <a:lnTo>
                    <a:pt x="2617302" y="1590232"/>
                  </a:lnTo>
                  <a:cubicBezTo>
                    <a:pt x="2617302" y="1605935"/>
                    <a:pt x="2611064" y="1620995"/>
                    <a:pt x="2599960" y="1632098"/>
                  </a:cubicBezTo>
                  <a:cubicBezTo>
                    <a:pt x="2588857" y="1643202"/>
                    <a:pt x="2573797" y="1649440"/>
                    <a:pt x="2558094" y="1649440"/>
                  </a:cubicBezTo>
                  <a:lnTo>
                    <a:pt x="59208" y="1649440"/>
                  </a:lnTo>
                  <a:cubicBezTo>
                    <a:pt x="43505" y="1649440"/>
                    <a:pt x="28445" y="1643202"/>
                    <a:pt x="17342" y="1632098"/>
                  </a:cubicBezTo>
                  <a:cubicBezTo>
                    <a:pt x="6238" y="1620995"/>
                    <a:pt x="0" y="1605935"/>
                    <a:pt x="0" y="1590232"/>
                  </a:cubicBezTo>
                  <a:lnTo>
                    <a:pt x="0" y="59208"/>
                  </a:lnTo>
                  <a:cubicBezTo>
                    <a:pt x="0" y="43505"/>
                    <a:pt x="6238" y="28445"/>
                    <a:pt x="17342" y="17342"/>
                  </a:cubicBezTo>
                  <a:cubicBezTo>
                    <a:pt x="28445" y="6238"/>
                    <a:pt x="43505" y="0"/>
                    <a:pt x="5920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617302" cy="16875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true" flipV="true" rot="0">
            <a:off x="13772508" y="6667545"/>
            <a:ext cx="6973583" cy="3619455"/>
          </a:xfrm>
          <a:custGeom>
            <a:avLst/>
            <a:gdLst/>
            <a:ahLst/>
            <a:cxnLst/>
            <a:rect r="r" b="b" t="t" l="l"/>
            <a:pathLst>
              <a:path h="3619455" w="6973583">
                <a:moveTo>
                  <a:pt x="6973584" y="3619455"/>
                </a:moveTo>
                <a:lnTo>
                  <a:pt x="0" y="3619455"/>
                </a:lnTo>
                <a:lnTo>
                  <a:pt x="0" y="0"/>
                </a:lnTo>
                <a:lnTo>
                  <a:pt x="6973584" y="0"/>
                </a:lnTo>
                <a:lnTo>
                  <a:pt x="6973584" y="3619455"/>
                </a:lnTo>
                <a:close/>
              </a:path>
            </a:pathLst>
          </a:custGeom>
          <a:blipFill>
            <a:blip r:embed="rId2"/>
            <a:stretch>
              <a:fillRect l="0" t="-91706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82829" y="6405480"/>
            <a:ext cx="5568829" cy="6341269"/>
          </a:xfrm>
          <a:custGeom>
            <a:avLst/>
            <a:gdLst/>
            <a:ahLst/>
            <a:cxnLst/>
            <a:rect r="r" b="b" t="t" l="l"/>
            <a:pathLst>
              <a:path h="6341269" w="5568829">
                <a:moveTo>
                  <a:pt x="0" y="0"/>
                </a:moveTo>
                <a:lnTo>
                  <a:pt x="5568829" y="0"/>
                </a:lnTo>
                <a:lnTo>
                  <a:pt x="5568829" y="6341268"/>
                </a:lnTo>
                <a:lnTo>
                  <a:pt x="0" y="634126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110709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707181" y="784859"/>
            <a:ext cx="3791976" cy="4889224"/>
          </a:xfrm>
          <a:custGeom>
            <a:avLst/>
            <a:gdLst/>
            <a:ahLst/>
            <a:cxnLst/>
            <a:rect r="r" b="b" t="t" l="l"/>
            <a:pathLst>
              <a:path h="4889224" w="3791976">
                <a:moveTo>
                  <a:pt x="0" y="0"/>
                </a:moveTo>
                <a:lnTo>
                  <a:pt x="3791976" y="0"/>
                </a:lnTo>
                <a:lnTo>
                  <a:pt x="3791976" y="4889224"/>
                </a:lnTo>
                <a:lnTo>
                  <a:pt x="0" y="48892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38586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370977" y="1143000"/>
            <a:ext cx="10753513" cy="20546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57"/>
              </a:lnSpc>
            </a:pPr>
            <a:r>
              <a:rPr lang="en-US" sz="7779">
                <a:solidFill>
                  <a:srgbClr val="446BD9"/>
                </a:solidFill>
                <a:latin typeface="Stella"/>
                <a:ea typeface="Stella"/>
                <a:cs typeface="Stella"/>
                <a:sym typeface="Stella"/>
              </a:rPr>
              <a:t>FUNGSI MANIFEST DALAM APLIKASI ANDROID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413003" y="3395016"/>
            <a:ext cx="9726579" cy="63152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97"/>
              </a:lnSpc>
            </a:pPr>
            <a:r>
              <a:rPr lang="en-US" sz="2903" b="true">
                <a:solidFill>
                  <a:srgbClr val="204864"/>
                </a:solidFill>
                <a:latin typeface="TT Commons Pro Bold"/>
                <a:ea typeface="TT Commons Pro Bold"/>
                <a:cs typeface="TT Commons Pro Bold"/>
                <a:sym typeface="TT Commons Pro Bold"/>
              </a:rPr>
              <a:t>Fungsi and Penjelasan :</a:t>
            </a:r>
          </a:p>
          <a:p>
            <a:pPr algn="ctr">
              <a:lnSpc>
                <a:spcPts val="3397"/>
              </a:lnSpc>
            </a:pPr>
            <a:r>
              <a:rPr lang="en-US" sz="2903" b="true">
                <a:solidFill>
                  <a:srgbClr val="204864"/>
                </a:solidFill>
                <a:latin typeface="TT Commons Pro Bold"/>
                <a:ea typeface="TT Commons Pro Bold"/>
                <a:cs typeface="TT Commons Pro Bold"/>
                <a:sym typeface="TT Commons Pro Bold"/>
              </a:rPr>
              <a:t>✅ Menentukan struktur aplikasi :</a:t>
            </a:r>
          </a:p>
          <a:p>
            <a:pPr algn="ctr">
              <a:lnSpc>
                <a:spcPts val="3397"/>
              </a:lnSpc>
            </a:pPr>
            <a:r>
              <a:rPr lang="en-US" sz="2903" b="true">
                <a:solidFill>
                  <a:srgbClr val="204864"/>
                </a:solidFill>
                <a:latin typeface="TT Commons Pro Bold"/>
                <a:ea typeface="TT Commons Pro Bold"/>
                <a:cs typeface="TT Commons Pro Bold"/>
                <a:sym typeface="TT Commons Pro Bold"/>
              </a:rPr>
              <a:t>Mendefinisikan semua komponen aplikasi seperti Activity, Service, Receiver.</a:t>
            </a:r>
          </a:p>
          <a:p>
            <a:pPr algn="ctr">
              <a:lnSpc>
                <a:spcPts val="3397"/>
              </a:lnSpc>
            </a:pPr>
            <a:r>
              <a:rPr lang="en-US" sz="2903" b="true">
                <a:solidFill>
                  <a:srgbClr val="204864"/>
                </a:solidFill>
                <a:latin typeface="TT Commons Pro Bold"/>
                <a:ea typeface="TT Commons Pro Bold"/>
                <a:cs typeface="TT Commons Pro Bold"/>
                <a:sym typeface="TT Commons Pro Bold"/>
              </a:rPr>
              <a:t>✅ Mendeklarasikan izin :</a:t>
            </a:r>
          </a:p>
          <a:p>
            <a:pPr algn="ctr">
              <a:lnSpc>
                <a:spcPts val="3397"/>
              </a:lnSpc>
            </a:pPr>
            <a:r>
              <a:rPr lang="en-US" sz="2903" b="true">
                <a:solidFill>
                  <a:srgbClr val="204864"/>
                </a:solidFill>
                <a:latin typeface="TT Commons Pro Bold"/>
                <a:ea typeface="TT Commons Pro Bold"/>
                <a:cs typeface="TT Commons Pro Bold"/>
                <a:sym typeface="TT Commons Pro Bold"/>
              </a:rPr>
              <a:t>Aplikasi tidak bisa menggunakan kamera, internet, dll tanpa menyatakan izin di manifest.</a:t>
            </a:r>
          </a:p>
          <a:p>
            <a:pPr algn="ctr">
              <a:lnSpc>
                <a:spcPts val="3397"/>
              </a:lnSpc>
            </a:pPr>
            <a:r>
              <a:rPr lang="en-US" sz="2903" b="true">
                <a:solidFill>
                  <a:srgbClr val="204864"/>
                </a:solidFill>
                <a:latin typeface="TT Commons Pro Bold"/>
                <a:ea typeface="TT Commons Pro Bold"/>
                <a:cs typeface="TT Commons Pro Bold"/>
                <a:sym typeface="TT Commons Pro Bold"/>
              </a:rPr>
              <a:t>✅ Menentukan activity utama :</a:t>
            </a:r>
          </a:p>
          <a:p>
            <a:pPr algn="ctr">
              <a:lnSpc>
                <a:spcPts val="3397"/>
              </a:lnSpc>
            </a:pPr>
            <a:r>
              <a:rPr lang="en-US" sz="2903" b="true">
                <a:solidFill>
                  <a:srgbClr val="204864"/>
                </a:solidFill>
                <a:latin typeface="TT Commons Pro Bold"/>
                <a:ea typeface="TT Commons Pro Bold"/>
                <a:cs typeface="TT Commons Pro Bold"/>
                <a:sym typeface="TT Commons Pro Bold"/>
              </a:rPr>
              <a:t>Sistem Android tahu harus membuka aktivitas mana saat aplikasi dijalankan.</a:t>
            </a:r>
          </a:p>
          <a:p>
            <a:pPr algn="ctr">
              <a:lnSpc>
                <a:spcPts val="3397"/>
              </a:lnSpc>
            </a:pPr>
            <a:r>
              <a:rPr lang="en-US" sz="2903" b="true">
                <a:solidFill>
                  <a:srgbClr val="204864"/>
                </a:solidFill>
                <a:latin typeface="TT Commons Pro Bold"/>
                <a:ea typeface="TT Commons Pro Bold"/>
                <a:cs typeface="TT Commons Pro Bold"/>
                <a:sym typeface="TT Commons Pro Bold"/>
              </a:rPr>
              <a:t>✅ Memberi identitas aplikasi :</a:t>
            </a:r>
          </a:p>
          <a:p>
            <a:pPr algn="ctr">
              <a:lnSpc>
                <a:spcPts val="3397"/>
              </a:lnSpc>
            </a:pPr>
            <a:r>
              <a:rPr lang="en-US" sz="2903" b="true">
                <a:solidFill>
                  <a:srgbClr val="204864"/>
                </a:solidFill>
                <a:latin typeface="TT Commons Pro Bold"/>
                <a:ea typeface="TT Commons Pro Bold"/>
                <a:cs typeface="TT Commons Pro Bold"/>
                <a:sym typeface="TT Commons Pro Bold"/>
              </a:rPr>
              <a:t>Seperti nama paket, versi, dan ikon.</a:t>
            </a:r>
          </a:p>
          <a:p>
            <a:pPr algn="ctr">
              <a:lnSpc>
                <a:spcPts val="3397"/>
              </a:lnSpc>
            </a:pPr>
            <a:r>
              <a:rPr lang="en-US" b="true" sz="2903">
                <a:solidFill>
                  <a:srgbClr val="204864"/>
                </a:solidFill>
                <a:latin typeface="TT Commons Pro Bold"/>
                <a:ea typeface="TT Commons Pro Bold"/>
                <a:cs typeface="TT Commons Pro Bold"/>
                <a:sym typeface="TT Commons Pro Bold"/>
              </a:rPr>
              <a:t>✅</a:t>
            </a:r>
            <a:r>
              <a:rPr lang="en-US" b="true" sz="2903">
                <a:solidFill>
                  <a:srgbClr val="204864"/>
                </a:solidFill>
                <a:latin typeface="TT Commons Pro Bold"/>
                <a:ea typeface="TT Commons Pro Bold"/>
                <a:cs typeface="TT Commons Pro Bold"/>
                <a:sym typeface="TT Commons Pro Bold"/>
              </a:rPr>
              <a:t> Konfigurasi sistem :</a:t>
            </a:r>
          </a:p>
          <a:p>
            <a:pPr algn="ctr">
              <a:lnSpc>
                <a:spcPts val="3397"/>
              </a:lnSpc>
            </a:pPr>
            <a:r>
              <a:rPr lang="en-US" b="true" sz="2903">
                <a:solidFill>
                  <a:srgbClr val="204864"/>
                </a:solidFill>
                <a:latin typeface="TT Commons Pro Bold"/>
                <a:ea typeface="TT Commons Pro Bold"/>
                <a:cs typeface="TT Commons Pro Bold"/>
                <a:sym typeface="TT Commons Pro Bold"/>
              </a:rPr>
              <a:t>Seperti orientasi layar, tema, metadata, dan sebagainya.</a:t>
            </a:r>
          </a:p>
          <a:p>
            <a:pPr algn="ctr">
              <a:lnSpc>
                <a:spcPts val="2578"/>
              </a:lnSpc>
            </a:pPr>
          </a:p>
        </p:txBody>
      </p:sp>
      <p:sp>
        <p:nvSpPr>
          <p:cNvPr name="Freeform 10" id="10"/>
          <p:cNvSpPr/>
          <p:nvPr/>
        </p:nvSpPr>
        <p:spPr>
          <a:xfrm flipH="false" flipV="true" rot="0">
            <a:off x="-3206340" y="-2999784"/>
            <a:ext cx="6973583" cy="6938715"/>
          </a:xfrm>
          <a:custGeom>
            <a:avLst/>
            <a:gdLst/>
            <a:ahLst/>
            <a:cxnLst/>
            <a:rect r="r" b="b" t="t" l="l"/>
            <a:pathLst>
              <a:path h="6938715" w="6973583">
                <a:moveTo>
                  <a:pt x="0" y="6938715"/>
                </a:moveTo>
                <a:lnTo>
                  <a:pt x="6973584" y="6938715"/>
                </a:lnTo>
                <a:lnTo>
                  <a:pt x="6973584" y="0"/>
                </a:lnTo>
                <a:lnTo>
                  <a:pt x="0" y="0"/>
                </a:lnTo>
                <a:lnTo>
                  <a:pt x="0" y="693871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6050D">
                <a:alpha val="100000"/>
              </a:srgbClr>
            </a:gs>
            <a:gs pos="33333">
              <a:srgbClr val="090F4D">
                <a:alpha val="100000"/>
              </a:srgbClr>
            </a:gs>
            <a:gs pos="66667">
              <a:srgbClr val="333FBB">
                <a:alpha val="100000"/>
              </a:srgbClr>
            </a:gs>
            <a:gs pos="100000">
              <a:srgbClr val="0068EB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10818751" y="-2832102"/>
            <a:ext cx="6973583" cy="6938715"/>
          </a:xfrm>
          <a:custGeom>
            <a:avLst/>
            <a:gdLst/>
            <a:ahLst/>
            <a:cxnLst/>
            <a:rect r="r" b="b" t="t" l="l"/>
            <a:pathLst>
              <a:path h="6938715" w="6973583">
                <a:moveTo>
                  <a:pt x="0" y="6938715"/>
                </a:moveTo>
                <a:lnTo>
                  <a:pt x="6973583" y="6938715"/>
                </a:lnTo>
                <a:lnTo>
                  <a:pt x="6973583" y="0"/>
                </a:lnTo>
                <a:lnTo>
                  <a:pt x="0" y="0"/>
                </a:lnTo>
                <a:lnTo>
                  <a:pt x="0" y="693871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980136" y="3727283"/>
            <a:ext cx="1974012" cy="5144006"/>
          </a:xfrm>
          <a:custGeom>
            <a:avLst/>
            <a:gdLst/>
            <a:ahLst/>
            <a:cxnLst/>
            <a:rect r="r" b="b" t="t" l="l"/>
            <a:pathLst>
              <a:path h="5144006" w="1974012">
                <a:moveTo>
                  <a:pt x="0" y="0"/>
                </a:moveTo>
                <a:lnTo>
                  <a:pt x="1974012" y="0"/>
                </a:lnTo>
                <a:lnTo>
                  <a:pt x="1974012" y="5144006"/>
                </a:lnTo>
                <a:lnTo>
                  <a:pt x="0" y="514400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960060" y="5099440"/>
            <a:ext cx="14356254" cy="4314315"/>
          </a:xfrm>
          <a:custGeom>
            <a:avLst/>
            <a:gdLst/>
            <a:ahLst/>
            <a:cxnLst/>
            <a:rect r="r" b="b" t="t" l="l"/>
            <a:pathLst>
              <a:path h="4314315" w="14356254">
                <a:moveTo>
                  <a:pt x="0" y="0"/>
                </a:moveTo>
                <a:lnTo>
                  <a:pt x="14356254" y="0"/>
                </a:lnTo>
                <a:lnTo>
                  <a:pt x="14356254" y="4314314"/>
                </a:lnTo>
                <a:lnTo>
                  <a:pt x="0" y="431431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15214660" y="5099245"/>
            <a:ext cx="2844355" cy="4114800"/>
          </a:xfrm>
          <a:custGeom>
            <a:avLst/>
            <a:gdLst/>
            <a:ahLst/>
            <a:cxnLst/>
            <a:rect r="r" b="b" t="t" l="l"/>
            <a:pathLst>
              <a:path h="4114800" w="2844355">
                <a:moveTo>
                  <a:pt x="2844356" y="0"/>
                </a:moveTo>
                <a:lnTo>
                  <a:pt x="0" y="0"/>
                </a:lnTo>
                <a:lnTo>
                  <a:pt x="0" y="4114800"/>
                </a:lnTo>
                <a:lnTo>
                  <a:pt x="2844356" y="4114800"/>
                </a:lnTo>
                <a:lnTo>
                  <a:pt x="2844356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636838" y="2215961"/>
            <a:ext cx="2883389" cy="6366267"/>
          </a:xfrm>
          <a:custGeom>
            <a:avLst/>
            <a:gdLst/>
            <a:ahLst/>
            <a:cxnLst/>
            <a:rect r="r" b="b" t="t" l="l"/>
            <a:pathLst>
              <a:path h="6366267" w="2883389">
                <a:moveTo>
                  <a:pt x="0" y="0"/>
                </a:moveTo>
                <a:lnTo>
                  <a:pt x="2883389" y="0"/>
                </a:lnTo>
                <a:lnTo>
                  <a:pt x="2883389" y="6366267"/>
                </a:lnTo>
                <a:lnTo>
                  <a:pt x="0" y="636626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676271">
            <a:off x="-606360" y="6605149"/>
            <a:ext cx="19044639" cy="11990187"/>
          </a:xfrm>
          <a:custGeom>
            <a:avLst/>
            <a:gdLst/>
            <a:ahLst/>
            <a:cxnLst/>
            <a:rect r="r" b="b" t="t" l="l"/>
            <a:pathLst>
              <a:path h="11990187" w="19044639">
                <a:moveTo>
                  <a:pt x="0" y="0"/>
                </a:moveTo>
                <a:lnTo>
                  <a:pt x="19044639" y="0"/>
                </a:lnTo>
                <a:lnTo>
                  <a:pt x="19044639" y="11990187"/>
                </a:lnTo>
                <a:lnTo>
                  <a:pt x="0" y="1199018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0">
            <a:off x="1481218" y="4859610"/>
            <a:ext cx="4856591" cy="9035519"/>
          </a:xfrm>
          <a:custGeom>
            <a:avLst/>
            <a:gdLst/>
            <a:ahLst/>
            <a:cxnLst/>
            <a:rect r="r" b="b" t="t" l="l"/>
            <a:pathLst>
              <a:path h="9035519" w="4856591">
                <a:moveTo>
                  <a:pt x="4856592" y="0"/>
                </a:moveTo>
                <a:lnTo>
                  <a:pt x="0" y="0"/>
                </a:lnTo>
                <a:lnTo>
                  <a:pt x="0" y="9035519"/>
                </a:lnTo>
                <a:lnTo>
                  <a:pt x="4856592" y="9035519"/>
                </a:lnTo>
                <a:lnTo>
                  <a:pt x="4856592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1022108" y="8582228"/>
            <a:ext cx="4456346" cy="2048062"/>
          </a:xfrm>
          <a:custGeom>
            <a:avLst/>
            <a:gdLst/>
            <a:ahLst/>
            <a:cxnLst/>
            <a:rect r="r" b="b" t="t" l="l"/>
            <a:pathLst>
              <a:path h="2048062" w="4456346">
                <a:moveTo>
                  <a:pt x="0" y="0"/>
                </a:moveTo>
                <a:lnTo>
                  <a:pt x="4456346" y="0"/>
                </a:lnTo>
                <a:lnTo>
                  <a:pt x="4456346" y="2048062"/>
                </a:lnTo>
                <a:lnTo>
                  <a:pt x="0" y="2048062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true" rot="0">
            <a:off x="-3539345" y="-1172472"/>
            <a:ext cx="6973583" cy="3619455"/>
          </a:xfrm>
          <a:custGeom>
            <a:avLst/>
            <a:gdLst/>
            <a:ahLst/>
            <a:cxnLst/>
            <a:rect r="r" b="b" t="t" l="l"/>
            <a:pathLst>
              <a:path h="3619455" w="6973583">
                <a:moveTo>
                  <a:pt x="0" y="3619455"/>
                </a:moveTo>
                <a:lnTo>
                  <a:pt x="6973583" y="3619455"/>
                </a:lnTo>
                <a:lnTo>
                  <a:pt x="6973583" y="0"/>
                </a:lnTo>
                <a:lnTo>
                  <a:pt x="0" y="0"/>
                </a:lnTo>
                <a:lnTo>
                  <a:pt x="0" y="3619455"/>
                </a:lnTo>
                <a:close/>
              </a:path>
            </a:pathLst>
          </a:custGeom>
          <a:blipFill>
            <a:blip r:embed="rId2"/>
            <a:stretch>
              <a:fillRect l="0" t="-91706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true" flipV="false" rot="0">
            <a:off x="10818751" y="4859610"/>
            <a:ext cx="5517030" cy="9410712"/>
          </a:xfrm>
          <a:custGeom>
            <a:avLst/>
            <a:gdLst/>
            <a:ahLst/>
            <a:cxnLst/>
            <a:rect r="r" b="b" t="t" l="l"/>
            <a:pathLst>
              <a:path h="9410712" w="5517030">
                <a:moveTo>
                  <a:pt x="5517030" y="0"/>
                </a:moveTo>
                <a:lnTo>
                  <a:pt x="0" y="0"/>
                </a:lnTo>
                <a:lnTo>
                  <a:pt x="0" y="9410713"/>
                </a:lnTo>
                <a:lnTo>
                  <a:pt x="5517030" y="9410713"/>
                </a:lnTo>
                <a:lnTo>
                  <a:pt x="551703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true" flipV="false" rot="0">
            <a:off x="14408665" y="8582228"/>
            <a:ext cx="4456346" cy="2048062"/>
          </a:xfrm>
          <a:custGeom>
            <a:avLst/>
            <a:gdLst/>
            <a:ahLst/>
            <a:cxnLst/>
            <a:rect r="r" b="b" t="t" l="l"/>
            <a:pathLst>
              <a:path h="2048062" w="4456346">
                <a:moveTo>
                  <a:pt x="4456346" y="0"/>
                </a:moveTo>
                <a:lnTo>
                  <a:pt x="0" y="0"/>
                </a:lnTo>
                <a:lnTo>
                  <a:pt x="0" y="2048062"/>
                </a:lnTo>
                <a:lnTo>
                  <a:pt x="4456346" y="2048062"/>
                </a:lnTo>
                <a:lnTo>
                  <a:pt x="4456346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939310" y="394250"/>
            <a:ext cx="9402165" cy="3233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010"/>
              </a:lnSpc>
              <a:spcBef>
                <a:spcPct val="0"/>
              </a:spcBef>
            </a:pPr>
            <a:r>
              <a:rPr lang="en-US" sz="18579">
                <a:solidFill>
                  <a:srgbClr val="446BD9"/>
                </a:solidFill>
                <a:latin typeface="Stella"/>
                <a:ea typeface="Stella"/>
                <a:cs typeface="Stella"/>
                <a:sym typeface="Stella"/>
              </a:rPr>
              <a:t>Terima Kasih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39310" y="3472682"/>
            <a:ext cx="10796921" cy="5854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62"/>
              </a:lnSpc>
              <a:spcBef>
                <a:spcPct val="0"/>
              </a:spcBef>
            </a:pPr>
            <a:r>
              <a:rPr lang="en-US" b="true" sz="4362">
                <a:solidFill>
                  <a:srgbClr val="FFFFFF"/>
                </a:solidFill>
                <a:latin typeface="TT Commons Pro Bold"/>
                <a:ea typeface="TT Commons Pro Bold"/>
                <a:cs typeface="TT Commons Pro Bold"/>
                <a:sym typeface="TT Commons Pro Bold"/>
              </a:rPr>
              <a:t>Mari gunakan teknologi untuk hal positif!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DAGuJBj6A6c</dc:identifier>
  <dcterms:modified xsi:type="dcterms:W3CDTF">2011-08-01T06:04:30Z</dcterms:modified>
  <cp:revision>1</cp:revision>
  <dc:title>Hidup di Era Digital Presentasi Biru Tua Hijau Kuning Gaya Ilustratif</dc:title>
</cp:coreProperties>
</file>